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embeddedFontLst>
    <p:embeddedFont>
      <p:font typeface="MiSans" charset="-122" pitchFamily="34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29" Type="http://schemas.openxmlformats.org/officeDocument/2006/relationships/font" Target="fonts/font1.fntdata"/></Relationships>
</file>

<file path=ppt/media/>
</file>

<file path=ppt/media/Slide-15-image-1.jpeg>
</file>

<file path=ppt/media/Slide-18-image-1.jpeg>
</file>

<file path=ppt/media/Slide-3-image-1.jpeg>
</file>

<file path=ppt/media/Slide-8-image-1.jpeg>
</file>

<file path=ppt/media/image-1-1.jpg>
</file>

<file path=ppt/media/image-10-1.jpg>
</file>

<file path=ppt/media/image-16-1.png>
</file>

<file path=ppt/media/image-19-1.jpg>
</file>

<file path=ppt/media/image-2-1.png>
</file>

<file path=ppt/media/image-22-1.png>
</file>

<file path=ppt/media/image-3-2.png>
</file>

<file path=ppt/media/image-5-1.jpg>
</file>

<file path=ppt/media/image-6-1.png>
</file>

<file path=ppt/media/image-9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jpe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jpe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image" Target="../media/image-5-1.jpg"/><Relationship Id="rId3" Type="http://schemas.openxmlformats.org/officeDocument/2006/relationships/image" Target="../media/image-5-1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07-d2nf8dp8bjvh7rlj09q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630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932305" y="2021205"/>
            <a:ext cx="8327390" cy="1936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6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BackupIQ Acquisition Proof Kit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36976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5" name="Text 2"/>
          <p:cNvSpPr/>
          <p:nvPr/>
        </p:nvSpPr>
        <p:spPr>
          <a:xfrm>
            <a:off x="36976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777615" y="447767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Douglas Mitchell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4154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8" name="Text 5"/>
          <p:cNvSpPr/>
          <p:nvPr/>
        </p:nvSpPr>
        <p:spPr>
          <a:xfrm>
            <a:off x="64154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495415" y="4477678"/>
            <a:ext cx="1918970" cy="2540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September2025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2" name="Image 0" descr="https://kimi-web-img.moonshot.cn/img/img.zcool.cn/2c374f3f73069744b47afa78606f17b261ee325f.jpg">    </p:cNvPr>
          <p:cNvPicPr>
            <a:picLocks noChangeAspect="1"/>
          </p:cNvPicPr>
          <p:nvPr/>
        </p:nvPicPr>
        <p:blipFill>
          <a:blip r:embed="rId1"/>
          <a:srcRect l="15500" r="15500" t="0" b="0"/>
          <a:stretch/>
        </p:blipFill>
        <p:spPr>
          <a:xfrm>
            <a:off x="254000" y="1047750"/>
            <a:ext cx="5842000" cy="4762500"/>
          </a:xfrm>
          <a:prstGeom prst="roundRect">
            <a:avLst>
              <a:gd name="adj" fmla="val 3200"/>
            </a:avLst>
          </a:prstGeom>
        </p:spPr>
      </p:pic>
      <p:sp>
        <p:nvSpPr>
          <p:cNvPr id="13" name="Text 10"/>
          <p:cNvSpPr/>
          <p:nvPr/>
        </p:nvSpPr>
        <p:spPr>
          <a:xfrm>
            <a:off x="6502400" y="254000"/>
            <a:ext cx="5943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Solution: BackupIQ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502400" y="965200"/>
            <a:ext cx="5435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turnkey intelligent backup platform, deployable in 48 hours.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604000" y="20828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89019" y="-992"/>
                </a:moveTo>
                <a:cubicBezTo>
                  <a:pt x="96877" y="-5517"/>
                  <a:pt x="106561" y="-5517"/>
                  <a:pt x="114419" y="-992"/>
                </a:cubicBezTo>
                <a:lnTo>
                  <a:pt x="184229" y="39291"/>
                </a:lnTo>
                <a:cubicBezTo>
                  <a:pt x="192088" y="43815"/>
                  <a:pt x="196929" y="52229"/>
                  <a:pt x="196929" y="61278"/>
                </a:cubicBezTo>
                <a:lnTo>
                  <a:pt x="196929" y="141843"/>
                </a:lnTo>
                <a:cubicBezTo>
                  <a:pt x="196929" y="150932"/>
                  <a:pt x="192088" y="159306"/>
                  <a:pt x="184229" y="163830"/>
                </a:cubicBezTo>
                <a:lnTo>
                  <a:pt x="114419" y="204192"/>
                </a:lnTo>
                <a:cubicBezTo>
                  <a:pt x="106561" y="208717"/>
                  <a:pt x="96877" y="208717"/>
                  <a:pt x="89019" y="204192"/>
                </a:cubicBezTo>
                <a:lnTo>
                  <a:pt x="19248" y="163909"/>
                </a:lnTo>
                <a:cubicBezTo>
                  <a:pt x="11390" y="159385"/>
                  <a:pt x="6548" y="150971"/>
                  <a:pt x="6548" y="141923"/>
                </a:cubicBezTo>
                <a:lnTo>
                  <a:pt x="6548" y="61357"/>
                </a:lnTo>
                <a:cubicBezTo>
                  <a:pt x="6548" y="52268"/>
                  <a:pt x="11390" y="43894"/>
                  <a:pt x="19248" y="39370"/>
                </a:cubicBezTo>
                <a:lnTo>
                  <a:pt x="89019" y="-992"/>
                </a:lnTo>
                <a:close/>
                <a:moveTo>
                  <a:pt x="171490" y="141883"/>
                </a:moveTo>
                <a:lnTo>
                  <a:pt x="171490" y="75962"/>
                </a:lnTo>
                <a:lnTo>
                  <a:pt x="114419" y="108903"/>
                </a:lnTo>
                <a:lnTo>
                  <a:pt x="114419" y="174823"/>
                </a:lnTo>
                <a:lnTo>
                  <a:pt x="171490" y="141883"/>
                </a:ln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6" name="Text 13"/>
          <p:cNvSpPr/>
          <p:nvPr/>
        </p:nvSpPr>
        <p:spPr>
          <a:xfrm>
            <a:off x="6908800" y="1981200"/>
            <a:ext cx="5029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Dockerized &amp; Modular: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Non-root, multi-stage builds for security.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604000" y="28448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34064" y="81637"/>
                </a:moveTo>
                <a:lnTo>
                  <a:pt x="153353" y="64770"/>
                </a:lnTo>
                <a:cubicBezTo>
                  <a:pt x="158829" y="72430"/>
                  <a:pt x="162639" y="81399"/>
                  <a:pt x="164227" y="91043"/>
                </a:cubicBezTo>
                <a:lnTo>
                  <a:pt x="138668" y="92750"/>
                </a:lnTo>
                <a:cubicBezTo>
                  <a:pt x="137716" y="88741"/>
                  <a:pt x="136128" y="85011"/>
                  <a:pt x="134064" y="81637"/>
                </a:cubicBezTo>
                <a:close/>
                <a:moveTo>
                  <a:pt x="189667" y="89376"/>
                </a:moveTo>
                <a:cubicBezTo>
                  <a:pt x="187563" y="73977"/>
                  <a:pt x="181491" y="59809"/>
                  <a:pt x="172522" y="47982"/>
                </a:cubicBezTo>
                <a:lnTo>
                  <a:pt x="172839" y="47704"/>
                </a:lnTo>
                <a:cubicBezTo>
                  <a:pt x="178197" y="43021"/>
                  <a:pt x="178475" y="34766"/>
                  <a:pt x="173434" y="29766"/>
                </a:cubicBezTo>
                <a:cubicBezTo>
                  <a:pt x="168394" y="24765"/>
                  <a:pt x="160179" y="25003"/>
                  <a:pt x="155496" y="30361"/>
                </a:cubicBezTo>
                <a:lnTo>
                  <a:pt x="155218" y="30678"/>
                </a:lnTo>
                <a:cubicBezTo>
                  <a:pt x="143391" y="21709"/>
                  <a:pt x="129223" y="15637"/>
                  <a:pt x="113824" y="13533"/>
                </a:cubicBezTo>
                <a:lnTo>
                  <a:pt x="113863" y="13097"/>
                </a:lnTo>
                <a:cubicBezTo>
                  <a:pt x="114340" y="5993"/>
                  <a:pt x="108704" y="0"/>
                  <a:pt x="101600" y="0"/>
                </a:cubicBezTo>
                <a:cubicBezTo>
                  <a:pt x="94496" y="0"/>
                  <a:pt x="88860" y="6032"/>
                  <a:pt x="89337" y="13097"/>
                </a:cubicBezTo>
                <a:lnTo>
                  <a:pt x="89376" y="13533"/>
                </a:lnTo>
                <a:cubicBezTo>
                  <a:pt x="73978" y="15637"/>
                  <a:pt x="59809" y="21709"/>
                  <a:pt x="47982" y="30678"/>
                </a:cubicBezTo>
                <a:lnTo>
                  <a:pt x="47704" y="30361"/>
                </a:lnTo>
                <a:cubicBezTo>
                  <a:pt x="43021" y="25003"/>
                  <a:pt x="34766" y="24725"/>
                  <a:pt x="29766" y="29766"/>
                </a:cubicBezTo>
                <a:cubicBezTo>
                  <a:pt x="24765" y="34806"/>
                  <a:pt x="25003" y="43021"/>
                  <a:pt x="30361" y="47704"/>
                </a:cubicBezTo>
                <a:lnTo>
                  <a:pt x="30678" y="47982"/>
                </a:lnTo>
                <a:cubicBezTo>
                  <a:pt x="21709" y="59809"/>
                  <a:pt x="15637" y="73978"/>
                  <a:pt x="13533" y="89376"/>
                </a:cubicBezTo>
                <a:lnTo>
                  <a:pt x="13097" y="89337"/>
                </a:lnTo>
                <a:cubicBezTo>
                  <a:pt x="5993" y="88860"/>
                  <a:pt x="0" y="94496"/>
                  <a:pt x="0" y="101600"/>
                </a:cubicBezTo>
                <a:cubicBezTo>
                  <a:pt x="0" y="108704"/>
                  <a:pt x="6032" y="114340"/>
                  <a:pt x="13097" y="113863"/>
                </a:cubicBezTo>
                <a:lnTo>
                  <a:pt x="13533" y="113824"/>
                </a:lnTo>
                <a:cubicBezTo>
                  <a:pt x="15637" y="129223"/>
                  <a:pt x="21709" y="143391"/>
                  <a:pt x="30678" y="155218"/>
                </a:cubicBezTo>
                <a:lnTo>
                  <a:pt x="30361" y="155496"/>
                </a:lnTo>
                <a:cubicBezTo>
                  <a:pt x="25003" y="160179"/>
                  <a:pt x="24725" y="168434"/>
                  <a:pt x="29766" y="173434"/>
                </a:cubicBezTo>
                <a:cubicBezTo>
                  <a:pt x="34806" y="178435"/>
                  <a:pt x="43021" y="178197"/>
                  <a:pt x="47704" y="172839"/>
                </a:cubicBezTo>
                <a:lnTo>
                  <a:pt x="47982" y="172522"/>
                </a:lnTo>
                <a:cubicBezTo>
                  <a:pt x="59809" y="181491"/>
                  <a:pt x="73978" y="187563"/>
                  <a:pt x="89376" y="189667"/>
                </a:cubicBezTo>
                <a:lnTo>
                  <a:pt x="89337" y="190103"/>
                </a:lnTo>
                <a:cubicBezTo>
                  <a:pt x="88860" y="197207"/>
                  <a:pt x="94496" y="203200"/>
                  <a:pt x="101600" y="203200"/>
                </a:cubicBezTo>
                <a:cubicBezTo>
                  <a:pt x="108704" y="203200"/>
                  <a:pt x="114340" y="197168"/>
                  <a:pt x="113863" y="190103"/>
                </a:cubicBezTo>
                <a:lnTo>
                  <a:pt x="113824" y="189667"/>
                </a:lnTo>
                <a:cubicBezTo>
                  <a:pt x="129223" y="187563"/>
                  <a:pt x="143391" y="181491"/>
                  <a:pt x="155218" y="172522"/>
                </a:cubicBezTo>
                <a:lnTo>
                  <a:pt x="155496" y="172839"/>
                </a:lnTo>
                <a:cubicBezTo>
                  <a:pt x="160179" y="178197"/>
                  <a:pt x="168394" y="178475"/>
                  <a:pt x="173434" y="173434"/>
                </a:cubicBezTo>
                <a:cubicBezTo>
                  <a:pt x="178475" y="168394"/>
                  <a:pt x="178197" y="160179"/>
                  <a:pt x="172839" y="155496"/>
                </a:cubicBezTo>
                <a:lnTo>
                  <a:pt x="172522" y="155218"/>
                </a:lnTo>
                <a:cubicBezTo>
                  <a:pt x="181491" y="143391"/>
                  <a:pt x="187563" y="129223"/>
                  <a:pt x="189667" y="113824"/>
                </a:cubicBezTo>
                <a:lnTo>
                  <a:pt x="190103" y="113863"/>
                </a:lnTo>
                <a:cubicBezTo>
                  <a:pt x="197207" y="114340"/>
                  <a:pt x="203200" y="108704"/>
                  <a:pt x="203200" y="101600"/>
                </a:cubicBezTo>
                <a:cubicBezTo>
                  <a:pt x="203200" y="94496"/>
                  <a:pt x="197167" y="88860"/>
                  <a:pt x="190103" y="89337"/>
                </a:cubicBezTo>
                <a:lnTo>
                  <a:pt x="189667" y="89376"/>
                </a:lnTo>
                <a:close/>
                <a:moveTo>
                  <a:pt x="64770" y="49848"/>
                </a:moveTo>
                <a:cubicBezTo>
                  <a:pt x="72430" y="44371"/>
                  <a:pt x="81399" y="40561"/>
                  <a:pt x="91043" y="38933"/>
                </a:cubicBezTo>
                <a:lnTo>
                  <a:pt x="92750" y="64492"/>
                </a:lnTo>
                <a:cubicBezTo>
                  <a:pt x="88781" y="65445"/>
                  <a:pt x="85011" y="67032"/>
                  <a:pt x="81637" y="69096"/>
                </a:cubicBezTo>
                <a:lnTo>
                  <a:pt x="64770" y="49808"/>
                </a:lnTo>
                <a:close/>
                <a:moveTo>
                  <a:pt x="38973" y="91043"/>
                </a:moveTo>
                <a:cubicBezTo>
                  <a:pt x="40600" y="81359"/>
                  <a:pt x="44410" y="72430"/>
                  <a:pt x="49887" y="64770"/>
                </a:cubicBezTo>
                <a:lnTo>
                  <a:pt x="69175" y="81637"/>
                </a:lnTo>
                <a:cubicBezTo>
                  <a:pt x="67072" y="85011"/>
                  <a:pt x="65524" y="88781"/>
                  <a:pt x="64572" y="92750"/>
                </a:cubicBezTo>
                <a:lnTo>
                  <a:pt x="39013" y="91043"/>
                </a:lnTo>
                <a:close/>
                <a:moveTo>
                  <a:pt x="49887" y="138430"/>
                </a:moveTo>
                <a:cubicBezTo>
                  <a:pt x="44410" y="130770"/>
                  <a:pt x="40600" y="121801"/>
                  <a:pt x="38973" y="112157"/>
                </a:cubicBezTo>
                <a:lnTo>
                  <a:pt x="64532" y="110450"/>
                </a:lnTo>
                <a:cubicBezTo>
                  <a:pt x="65484" y="114459"/>
                  <a:pt x="67072" y="118189"/>
                  <a:pt x="69136" y="121563"/>
                </a:cubicBezTo>
                <a:lnTo>
                  <a:pt x="49848" y="138430"/>
                </a:lnTo>
                <a:close/>
                <a:moveTo>
                  <a:pt x="91083" y="164227"/>
                </a:moveTo>
                <a:cubicBezTo>
                  <a:pt x="81399" y="162600"/>
                  <a:pt x="72469" y="158790"/>
                  <a:pt x="64810" y="153353"/>
                </a:cubicBezTo>
                <a:lnTo>
                  <a:pt x="81677" y="134064"/>
                </a:lnTo>
                <a:cubicBezTo>
                  <a:pt x="85050" y="136168"/>
                  <a:pt x="88821" y="137716"/>
                  <a:pt x="92789" y="138668"/>
                </a:cubicBezTo>
                <a:lnTo>
                  <a:pt x="91083" y="164227"/>
                </a:lnTo>
                <a:close/>
                <a:moveTo>
                  <a:pt x="138470" y="153353"/>
                </a:moveTo>
                <a:cubicBezTo>
                  <a:pt x="130810" y="158829"/>
                  <a:pt x="121841" y="162639"/>
                  <a:pt x="112197" y="164227"/>
                </a:cubicBezTo>
                <a:lnTo>
                  <a:pt x="110490" y="138668"/>
                </a:lnTo>
                <a:cubicBezTo>
                  <a:pt x="114459" y="137716"/>
                  <a:pt x="118229" y="136128"/>
                  <a:pt x="121603" y="134064"/>
                </a:cubicBezTo>
                <a:lnTo>
                  <a:pt x="138470" y="153353"/>
                </a:lnTo>
                <a:close/>
                <a:moveTo>
                  <a:pt x="164267" y="112157"/>
                </a:moveTo>
                <a:cubicBezTo>
                  <a:pt x="162639" y="121841"/>
                  <a:pt x="158829" y="130770"/>
                  <a:pt x="153392" y="138430"/>
                </a:cubicBezTo>
                <a:lnTo>
                  <a:pt x="134104" y="121563"/>
                </a:lnTo>
                <a:cubicBezTo>
                  <a:pt x="136208" y="118150"/>
                  <a:pt x="137755" y="114419"/>
                  <a:pt x="138708" y="110450"/>
                </a:cubicBezTo>
                <a:lnTo>
                  <a:pt x="164267" y="112157"/>
                </a:lnTo>
                <a:close/>
                <a:moveTo>
                  <a:pt x="138470" y="49887"/>
                </a:moveTo>
                <a:lnTo>
                  <a:pt x="121603" y="69175"/>
                </a:lnTo>
                <a:cubicBezTo>
                  <a:pt x="118189" y="67072"/>
                  <a:pt x="114459" y="65524"/>
                  <a:pt x="110490" y="64572"/>
                </a:cubicBezTo>
                <a:lnTo>
                  <a:pt x="112197" y="39013"/>
                </a:lnTo>
                <a:cubicBezTo>
                  <a:pt x="121880" y="40640"/>
                  <a:pt x="130810" y="44450"/>
                  <a:pt x="138470" y="49927"/>
                </a:cubicBezTo>
                <a:close/>
                <a:moveTo>
                  <a:pt x="101600" y="88900"/>
                </a:moveTo>
                <a:cubicBezTo>
                  <a:pt x="108609" y="88900"/>
                  <a:pt x="114300" y="94591"/>
                  <a:pt x="114300" y="101600"/>
                </a:cubicBezTo>
                <a:cubicBezTo>
                  <a:pt x="114300" y="108609"/>
                  <a:pt x="108609" y="114300"/>
                  <a:pt x="101600" y="114300"/>
                </a:cubicBezTo>
                <a:cubicBezTo>
                  <a:pt x="94591" y="114300"/>
                  <a:pt x="88900" y="108609"/>
                  <a:pt x="88900" y="101600"/>
                </a:cubicBezTo>
                <a:cubicBezTo>
                  <a:pt x="88900" y="94591"/>
                  <a:pt x="94591" y="88900"/>
                  <a:pt x="101600" y="88900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8" name="Text 15"/>
          <p:cNvSpPr/>
          <p:nvPr/>
        </p:nvSpPr>
        <p:spPr>
          <a:xfrm>
            <a:off x="6908800" y="2743200"/>
            <a:ext cx="5029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Kubernetes Ready: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Manifests with probes for orchestration.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604000" y="36068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5400" y="25400"/>
                </a:moveTo>
                <a:cubicBezTo>
                  <a:pt x="25400" y="18375"/>
                  <a:pt x="19725" y="12700"/>
                  <a:pt x="12700" y="12700"/>
                </a:cubicBezTo>
                <a:cubicBezTo>
                  <a:pt x="5675" y="12700"/>
                  <a:pt x="0" y="18375"/>
                  <a:pt x="0" y="25400"/>
                </a:cubicBezTo>
                <a:lnTo>
                  <a:pt x="0" y="158750"/>
                </a:lnTo>
                <a:cubicBezTo>
                  <a:pt x="0" y="176292"/>
                  <a:pt x="14208" y="190500"/>
                  <a:pt x="31750" y="190500"/>
                </a:cubicBezTo>
                <a:lnTo>
                  <a:pt x="190500" y="190500"/>
                </a:lnTo>
                <a:cubicBezTo>
                  <a:pt x="197525" y="190500"/>
                  <a:pt x="203200" y="184825"/>
                  <a:pt x="203200" y="177800"/>
                </a:cubicBezTo>
                <a:cubicBezTo>
                  <a:pt x="203200" y="170775"/>
                  <a:pt x="197525" y="165100"/>
                  <a:pt x="190500" y="165100"/>
                </a:cubicBezTo>
                <a:lnTo>
                  <a:pt x="31750" y="165100"/>
                </a:lnTo>
                <a:cubicBezTo>
                  <a:pt x="28258" y="165100"/>
                  <a:pt x="25400" y="162243"/>
                  <a:pt x="25400" y="158750"/>
                </a:cubicBezTo>
                <a:lnTo>
                  <a:pt x="25400" y="25400"/>
                </a:lnTo>
                <a:close/>
                <a:moveTo>
                  <a:pt x="186769" y="59769"/>
                </a:moveTo>
                <a:cubicBezTo>
                  <a:pt x="191730" y="54808"/>
                  <a:pt x="191730" y="46752"/>
                  <a:pt x="186769" y="41791"/>
                </a:cubicBezTo>
                <a:cubicBezTo>
                  <a:pt x="181808" y="36830"/>
                  <a:pt x="173752" y="36830"/>
                  <a:pt x="168791" y="41791"/>
                </a:cubicBezTo>
                <a:lnTo>
                  <a:pt x="127000" y="83622"/>
                </a:lnTo>
                <a:lnTo>
                  <a:pt x="104219" y="60881"/>
                </a:lnTo>
                <a:cubicBezTo>
                  <a:pt x="99258" y="55920"/>
                  <a:pt x="91202" y="55920"/>
                  <a:pt x="86241" y="60881"/>
                </a:cubicBezTo>
                <a:lnTo>
                  <a:pt x="48141" y="98981"/>
                </a:lnTo>
                <a:cubicBezTo>
                  <a:pt x="43180" y="103942"/>
                  <a:pt x="43180" y="111998"/>
                  <a:pt x="48141" y="116959"/>
                </a:cubicBezTo>
                <a:cubicBezTo>
                  <a:pt x="53102" y="121920"/>
                  <a:pt x="61158" y="121920"/>
                  <a:pt x="66119" y="116959"/>
                </a:cubicBezTo>
                <a:lnTo>
                  <a:pt x="95250" y="87828"/>
                </a:lnTo>
                <a:lnTo>
                  <a:pt x="118031" y="110609"/>
                </a:lnTo>
                <a:cubicBezTo>
                  <a:pt x="122992" y="115570"/>
                  <a:pt x="131048" y="115570"/>
                  <a:pt x="136009" y="110609"/>
                </a:cubicBezTo>
                <a:lnTo>
                  <a:pt x="186809" y="59809"/>
                </a:ln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0" name="Text 17"/>
          <p:cNvSpPr/>
          <p:nvPr/>
        </p:nvSpPr>
        <p:spPr>
          <a:xfrm>
            <a:off x="6908800" y="3505200"/>
            <a:ext cx="5029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Observability Built-in: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Prometheus metrics and structured logging.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6591300" y="43688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0" y="133350"/>
                </a:moveTo>
                <a:cubicBezTo>
                  <a:pt x="0" y="164902"/>
                  <a:pt x="25598" y="190500"/>
                  <a:pt x="57150" y="190500"/>
                </a:cubicBezTo>
                <a:lnTo>
                  <a:pt x="177800" y="190500"/>
                </a:lnTo>
                <a:cubicBezTo>
                  <a:pt x="205859" y="190500"/>
                  <a:pt x="228600" y="167759"/>
                  <a:pt x="228600" y="139700"/>
                </a:cubicBezTo>
                <a:cubicBezTo>
                  <a:pt x="228600" y="119221"/>
                  <a:pt x="216495" y="101560"/>
                  <a:pt x="199033" y="93543"/>
                </a:cubicBezTo>
                <a:cubicBezTo>
                  <a:pt x="201692" y="88344"/>
                  <a:pt x="203200" y="82431"/>
                  <a:pt x="203200" y="76200"/>
                </a:cubicBezTo>
                <a:cubicBezTo>
                  <a:pt x="203200" y="55166"/>
                  <a:pt x="186134" y="38100"/>
                  <a:pt x="165100" y="38100"/>
                </a:cubicBezTo>
                <a:cubicBezTo>
                  <a:pt x="158075" y="38100"/>
                  <a:pt x="151527" y="40005"/>
                  <a:pt x="145891" y="43299"/>
                </a:cubicBezTo>
                <a:cubicBezTo>
                  <a:pt x="136327" y="25122"/>
                  <a:pt x="117237" y="12700"/>
                  <a:pt x="95250" y="12700"/>
                </a:cubicBezTo>
                <a:cubicBezTo>
                  <a:pt x="63698" y="12700"/>
                  <a:pt x="38100" y="38298"/>
                  <a:pt x="38100" y="69850"/>
                </a:cubicBezTo>
                <a:cubicBezTo>
                  <a:pt x="38100" y="73025"/>
                  <a:pt x="38378" y="76160"/>
                  <a:pt x="38854" y="79177"/>
                </a:cubicBezTo>
                <a:cubicBezTo>
                  <a:pt x="16272" y="86797"/>
                  <a:pt x="0" y="108188"/>
                  <a:pt x="0" y="133350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2" name="Text 19"/>
          <p:cNvSpPr/>
          <p:nvPr/>
        </p:nvSpPr>
        <p:spPr>
          <a:xfrm>
            <a:off x="6908800" y="4267200"/>
            <a:ext cx="5029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Multi-Cloud Storage: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Flexible support for AWS S3 and more.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0" y="12446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Value Proposition &amp; Buyer Fit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54000" y="2159000"/>
            <a:ext cx="3695700" cy="2032000"/>
          </a:xfrm>
          <a:custGeom>
            <a:avLst/>
            <a:gdLst/>
            <a:ahLst/>
            <a:cxnLst/>
            <a:rect l="l" t="t" r="r" b="b"/>
            <a:pathLst>
              <a:path w="3695700" h="20320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930400"/>
                </a:lnTo>
                <a:cubicBezTo>
                  <a:pt x="3695700" y="1986475"/>
                  <a:pt x="3650175" y="2032000"/>
                  <a:pt x="35941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1842492" y="23876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257175" y="-28575"/>
                </a:moveTo>
                <a:cubicBezTo>
                  <a:pt x="304488" y="-28575"/>
                  <a:pt x="342900" y="9837"/>
                  <a:pt x="342900" y="57150"/>
                </a:cubicBezTo>
                <a:cubicBezTo>
                  <a:pt x="342900" y="104463"/>
                  <a:pt x="304488" y="142875"/>
                  <a:pt x="257175" y="142875"/>
                </a:cubicBezTo>
                <a:cubicBezTo>
                  <a:pt x="209862" y="142875"/>
                  <a:pt x="171450" y="104463"/>
                  <a:pt x="171450" y="57150"/>
                </a:cubicBezTo>
                <a:cubicBezTo>
                  <a:pt x="171450" y="9837"/>
                  <a:pt x="209862" y="-28575"/>
                  <a:pt x="257175" y="-28575"/>
                </a:cubicBezTo>
                <a:close/>
                <a:moveTo>
                  <a:pt x="42863" y="271463"/>
                </a:moveTo>
                <a:cubicBezTo>
                  <a:pt x="42863" y="208865"/>
                  <a:pt x="84832" y="154126"/>
                  <a:pt x="147429" y="124212"/>
                </a:cubicBezTo>
                <a:cubicBezTo>
                  <a:pt x="170021" y="161092"/>
                  <a:pt x="210741" y="185738"/>
                  <a:pt x="257175" y="185738"/>
                </a:cubicBezTo>
                <a:cubicBezTo>
                  <a:pt x="306913" y="185738"/>
                  <a:pt x="350133" y="157430"/>
                  <a:pt x="371475" y="116086"/>
                </a:cubicBezTo>
                <a:cubicBezTo>
                  <a:pt x="385584" y="105995"/>
                  <a:pt x="402818" y="100013"/>
                  <a:pt x="421481" y="100013"/>
                </a:cubicBezTo>
                <a:lnTo>
                  <a:pt x="438894" y="100013"/>
                </a:lnTo>
                <a:cubicBezTo>
                  <a:pt x="448181" y="100013"/>
                  <a:pt x="454968" y="108764"/>
                  <a:pt x="452735" y="117783"/>
                </a:cubicBezTo>
                <a:lnTo>
                  <a:pt x="437465" y="178772"/>
                </a:lnTo>
                <a:cubicBezTo>
                  <a:pt x="446306" y="189845"/>
                  <a:pt x="453717" y="201722"/>
                  <a:pt x="459254" y="214313"/>
                </a:cubicBezTo>
                <a:lnTo>
                  <a:pt x="478631" y="214313"/>
                </a:lnTo>
                <a:cubicBezTo>
                  <a:pt x="490508" y="214313"/>
                  <a:pt x="500063" y="223867"/>
                  <a:pt x="500063" y="235744"/>
                </a:cubicBezTo>
                <a:lnTo>
                  <a:pt x="500063" y="335756"/>
                </a:lnTo>
                <a:cubicBezTo>
                  <a:pt x="500063" y="347633"/>
                  <a:pt x="490508" y="357188"/>
                  <a:pt x="478631" y="357188"/>
                </a:cubicBezTo>
                <a:lnTo>
                  <a:pt x="442913" y="357188"/>
                </a:lnTo>
                <a:cubicBezTo>
                  <a:pt x="428179" y="376833"/>
                  <a:pt x="408533" y="392549"/>
                  <a:pt x="385763" y="402461"/>
                </a:cubicBezTo>
                <a:lnTo>
                  <a:pt x="385763" y="428625"/>
                </a:lnTo>
                <a:cubicBezTo>
                  <a:pt x="385763" y="444431"/>
                  <a:pt x="372993" y="457200"/>
                  <a:pt x="357188" y="457200"/>
                </a:cubicBezTo>
                <a:lnTo>
                  <a:pt x="327720" y="457200"/>
                </a:lnTo>
                <a:cubicBezTo>
                  <a:pt x="314950" y="457200"/>
                  <a:pt x="303788" y="448717"/>
                  <a:pt x="300216" y="436483"/>
                </a:cubicBezTo>
                <a:lnTo>
                  <a:pt x="293876" y="414338"/>
                </a:lnTo>
                <a:lnTo>
                  <a:pt x="220385" y="414338"/>
                </a:lnTo>
                <a:lnTo>
                  <a:pt x="214045" y="436483"/>
                </a:lnTo>
                <a:cubicBezTo>
                  <a:pt x="210562" y="448717"/>
                  <a:pt x="199400" y="457200"/>
                  <a:pt x="186630" y="457200"/>
                </a:cubicBezTo>
                <a:lnTo>
                  <a:pt x="157163" y="457200"/>
                </a:lnTo>
                <a:cubicBezTo>
                  <a:pt x="141357" y="457200"/>
                  <a:pt x="128588" y="444431"/>
                  <a:pt x="128588" y="428625"/>
                </a:cubicBezTo>
                <a:lnTo>
                  <a:pt x="128588" y="402461"/>
                </a:lnTo>
                <a:cubicBezTo>
                  <a:pt x="78135" y="380405"/>
                  <a:pt x="42863" y="330041"/>
                  <a:pt x="42863" y="271463"/>
                </a:cubicBezTo>
                <a:close/>
                <a:moveTo>
                  <a:pt x="378619" y="285750"/>
                </a:moveTo>
                <a:cubicBezTo>
                  <a:pt x="390447" y="285750"/>
                  <a:pt x="400050" y="276147"/>
                  <a:pt x="400050" y="264319"/>
                </a:cubicBezTo>
                <a:cubicBezTo>
                  <a:pt x="400050" y="252491"/>
                  <a:pt x="390447" y="242888"/>
                  <a:pt x="378619" y="242888"/>
                </a:cubicBezTo>
                <a:cubicBezTo>
                  <a:pt x="366791" y="242888"/>
                  <a:pt x="357188" y="252491"/>
                  <a:pt x="357188" y="264319"/>
                </a:cubicBezTo>
                <a:cubicBezTo>
                  <a:pt x="357188" y="276147"/>
                  <a:pt x="366791" y="285750"/>
                  <a:pt x="378619" y="285750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5" name="Text 13"/>
          <p:cNvSpPr/>
          <p:nvPr/>
        </p:nvSpPr>
        <p:spPr>
          <a:xfrm>
            <a:off x="203200" y="3022600"/>
            <a:ext cx="379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Cost &amp; Time Savings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57200" y="34798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Save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$75K-$100K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and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6-12 months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in development.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50333" y="2159000"/>
            <a:ext cx="3695700" cy="2032000"/>
          </a:xfrm>
          <a:custGeom>
            <a:avLst/>
            <a:gdLst/>
            <a:ahLst/>
            <a:cxnLst/>
            <a:rect l="l" t="t" r="r" b="b"/>
            <a:pathLst>
              <a:path w="3695700" h="20320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930400"/>
                </a:lnTo>
                <a:cubicBezTo>
                  <a:pt x="3695700" y="1986475"/>
                  <a:pt x="3650175" y="2032000"/>
                  <a:pt x="35941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5810250" y="23876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71386" y="187970"/>
                </a:moveTo>
                <a:cubicBezTo>
                  <a:pt x="382280" y="185023"/>
                  <a:pt x="393710" y="190202"/>
                  <a:pt x="398621" y="200293"/>
                </a:cubicBezTo>
                <a:lnTo>
                  <a:pt x="415230" y="233869"/>
                </a:lnTo>
                <a:cubicBezTo>
                  <a:pt x="424428" y="235119"/>
                  <a:pt x="433447" y="237619"/>
                  <a:pt x="441930" y="241102"/>
                </a:cubicBezTo>
                <a:lnTo>
                  <a:pt x="473184" y="220295"/>
                </a:lnTo>
                <a:cubicBezTo>
                  <a:pt x="482560" y="214045"/>
                  <a:pt x="494973" y="215295"/>
                  <a:pt x="502920" y="223242"/>
                </a:cubicBezTo>
                <a:lnTo>
                  <a:pt x="520065" y="240387"/>
                </a:lnTo>
                <a:cubicBezTo>
                  <a:pt x="528012" y="248335"/>
                  <a:pt x="529263" y="260836"/>
                  <a:pt x="523012" y="270123"/>
                </a:cubicBezTo>
                <a:lnTo>
                  <a:pt x="502206" y="301288"/>
                </a:lnTo>
                <a:cubicBezTo>
                  <a:pt x="503902" y="305485"/>
                  <a:pt x="505420" y="309860"/>
                  <a:pt x="506670" y="314414"/>
                </a:cubicBezTo>
                <a:cubicBezTo>
                  <a:pt x="507921" y="318968"/>
                  <a:pt x="508724" y="323433"/>
                  <a:pt x="509349" y="327987"/>
                </a:cubicBezTo>
                <a:lnTo>
                  <a:pt x="543014" y="344597"/>
                </a:lnTo>
                <a:cubicBezTo>
                  <a:pt x="553105" y="349597"/>
                  <a:pt x="558284" y="361027"/>
                  <a:pt x="555337" y="371832"/>
                </a:cubicBezTo>
                <a:lnTo>
                  <a:pt x="549086" y="395228"/>
                </a:lnTo>
                <a:cubicBezTo>
                  <a:pt x="546140" y="406033"/>
                  <a:pt x="536049" y="413355"/>
                  <a:pt x="524798" y="412641"/>
                </a:cubicBezTo>
                <a:lnTo>
                  <a:pt x="487293" y="410230"/>
                </a:lnTo>
                <a:cubicBezTo>
                  <a:pt x="481667" y="417463"/>
                  <a:pt x="475149" y="424160"/>
                  <a:pt x="467737" y="429875"/>
                </a:cubicBezTo>
                <a:lnTo>
                  <a:pt x="470148" y="467291"/>
                </a:lnTo>
                <a:cubicBezTo>
                  <a:pt x="470862" y="478542"/>
                  <a:pt x="463540" y="488722"/>
                  <a:pt x="452735" y="491579"/>
                </a:cubicBezTo>
                <a:lnTo>
                  <a:pt x="429339" y="497830"/>
                </a:lnTo>
                <a:cubicBezTo>
                  <a:pt x="418445" y="500777"/>
                  <a:pt x="407104" y="495598"/>
                  <a:pt x="402104" y="485507"/>
                </a:cubicBezTo>
                <a:lnTo>
                  <a:pt x="385495" y="451931"/>
                </a:lnTo>
                <a:cubicBezTo>
                  <a:pt x="376297" y="450681"/>
                  <a:pt x="367278" y="448181"/>
                  <a:pt x="358795" y="444698"/>
                </a:cubicBezTo>
                <a:lnTo>
                  <a:pt x="327541" y="465505"/>
                </a:lnTo>
                <a:cubicBezTo>
                  <a:pt x="318165" y="471755"/>
                  <a:pt x="305753" y="470505"/>
                  <a:pt x="297805" y="462558"/>
                </a:cubicBezTo>
                <a:lnTo>
                  <a:pt x="280660" y="445413"/>
                </a:lnTo>
                <a:cubicBezTo>
                  <a:pt x="272713" y="437465"/>
                  <a:pt x="271463" y="425053"/>
                  <a:pt x="277713" y="415677"/>
                </a:cubicBezTo>
                <a:lnTo>
                  <a:pt x="298519" y="384423"/>
                </a:lnTo>
                <a:cubicBezTo>
                  <a:pt x="296823" y="380226"/>
                  <a:pt x="295305" y="375851"/>
                  <a:pt x="294055" y="371296"/>
                </a:cubicBezTo>
                <a:cubicBezTo>
                  <a:pt x="292804" y="366742"/>
                  <a:pt x="292001" y="362188"/>
                  <a:pt x="291376" y="357723"/>
                </a:cubicBezTo>
                <a:lnTo>
                  <a:pt x="257711" y="341114"/>
                </a:lnTo>
                <a:cubicBezTo>
                  <a:pt x="247620" y="336113"/>
                  <a:pt x="242530" y="324683"/>
                  <a:pt x="245388" y="313879"/>
                </a:cubicBezTo>
                <a:lnTo>
                  <a:pt x="251639" y="290483"/>
                </a:lnTo>
                <a:cubicBezTo>
                  <a:pt x="254585" y="279678"/>
                  <a:pt x="264676" y="272355"/>
                  <a:pt x="275927" y="273070"/>
                </a:cubicBezTo>
                <a:lnTo>
                  <a:pt x="313343" y="275481"/>
                </a:lnTo>
                <a:cubicBezTo>
                  <a:pt x="318968" y="268248"/>
                  <a:pt x="325487" y="261551"/>
                  <a:pt x="332899" y="255836"/>
                </a:cubicBezTo>
                <a:lnTo>
                  <a:pt x="330488" y="218509"/>
                </a:lnTo>
                <a:cubicBezTo>
                  <a:pt x="329773" y="207258"/>
                  <a:pt x="337096" y="197078"/>
                  <a:pt x="347901" y="194221"/>
                </a:cubicBezTo>
                <a:lnTo>
                  <a:pt x="371296" y="187970"/>
                </a:lnTo>
                <a:close/>
                <a:moveTo>
                  <a:pt x="400407" y="303609"/>
                </a:moveTo>
                <a:cubicBezTo>
                  <a:pt x="378722" y="303634"/>
                  <a:pt x="361137" y="321260"/>
                  <a:pt x="361161" y="342945"/>
                </a:cubicBezTo>
                <a:cubicBezTo>
                  <a:pt x="361186" y="364630"/>
                  <a:pt x="378811" y="382215"/>
                  <a:pt x="400496" y="382191"/>
                </a:cubicBezTo>
                <a:cubicBezTo>
                  <a:pt x="422182" y="382166"/>
                  <a:pt x="439767" y="364540"/>
                  <a:pt x="439742" y="342855"/>
                </a:cubicBezTo>
                <a:cubicBezTo>
                  <a:pt x="439718" y="321170"/>
                  <a:pt x="422092" y="303585"/>
                  <a:pt x="400407" y="303609"/>
                </a:cubicBezTo>
                <a:close/>
                <a:moveTo>
                  <a:pt x="200829" y="-40630"/>
                </a:moveTo>
                <a:lnTo>
                  <a:pt x="224224" y="-34379"/>
                </a:lnTo>
                <a:cubicBezTo>
                  <a:pt x="235029" y="-31433"/>
                  <a:pt x="242352" y="-21253"/>
                  <a:pt x="241637" y="-10091"/>
                </a:cubicBezTo>
                <a:lnTo>
                  <a:pt x="239226" y="27236"/>
                </a:lnTo>
                <a:cubicBezTo>
                  <a:pt x="246638" y="32951"/>
                  <a:pt x="253157" y="39559"/>
                  <a:pt x="258782" y="46881"/>
                </a:cubicBezTo>
                <a:lnTo>
                  <a:pt x="296287" y="44470"/>
                </a:lnTo>
                <a:cubicBezTo>
                  <a:pt x="307449" y="43755"/>
                  <a:pt x="317629" y="51078"/>
                  <a:pt x="320576" y="61883"/>
                </a:cubicBezTo>
                <a:lnTo>
                  <a:pt x="326827" y="85279"/>
                </a:lnTo>
                <a:cubicBezTo>
                  <a:pt x="329684" y="96083"/>
                  <a:pt x="324594" y="107513"/>
                  <a:pt x="314504" y="112514"/>
                </a:cubicBezTo>
                <a:lnTo>
                  <a:pt x="280839" y="129123"/>
                </a:lnTo>
                <a:cubicBezTo>
                  <a:pt x="280214" y="133677"/>
                  <a:pt x="279321" y="138232"/>
                  <a:pt x="278160" y="142696"/>
                </a:cubicBezTo>
                <a:cubicBezTo>
                  <a:pt x="276999" y="147161"/>
                  <a:pt x="275392" y="151626"/>
                  <a:pt x="273695" y="155823"/>
                </a:cubicBezTo>
                <a:lnTo>
                  <a:pt x="294501" y="187077"/>
                </a:lnTo>
                <a:cubicBezTo>
                  <a:pt x="300752" y="196453"/>
                  <a:pt x="299502" y="208865"/>
                  <a:pt x="291554" y="216813"/>
                </a:cubicBezTo>
                <a:lnTo>
                  <a:pt x="274409" y="233958"/>
                </a:lnTo>
                <a:cubicBezTo>
                  <a:pt x="266462" y="241905"/>
                  <a:pt x="254050" y="243155"/>
                  <a:pt x="244673" y="236905"/>
                </a:cubicBezTo>
                <a:lnTo>
                  <a:pt x="213420" y="216098"/>
                </a:lnTo>
                <a:cubicBezTo>
                  <a:pt x="204936" y="219581"/>
                  <a:pt x="195917" y="222081"/>
                  <a:pt x="186720" y="223331"/>
                </a:cubicBezTo>
                <a:lnTo>
                  <a:pt x="170111" y="256907"/>
                </a:lnTo>
                <a:cubicBezTo>
                  <a:pt x="165110" y="266998"/>
                  <a:pt x="153680" y="272088"/>
                  <a:pt x="142875" y="269230"/>
                </a:cubicBezTo>
                <a:lnTo>
                  <a:pt x="119479" y="262979"/>
                </a:lnTo>
                <a:cubicBezTo>
                  <a:pt x="108585" y="260033"/>
                  <a:pt x="101352" y="249853"/>
                  <a:pt x="102066" y="238691"/>
                </a:cubicBezTo>
                <a:lnTo>
                  <a:pt x="104477" y="201275"/>
                </a:lnTo>
                <a:cubicBezTo>
                  <a:pt x="97066" y="195560"/>
                  <a:pt x="90547" y="188952"/>
                  <a:pt x="84921" y="181630"/>
                </a:cubicBezTo>
                <a:lnTo>
                  <a:pt x="47417" y="184041"/>
                </a:lnTo>
                <a:cubicBezTo>
                  <a:pt x="36255" y="184755"/>
                  <a:pt x="26075" y="177433"/>
                  <a:pt x="23128" y="166628"/>
                </a:cubicBezTo>
                <a:lnTo>
                  <a:pt x="16877" y="143232"/>
                </a:lnTo>
                <a:cubicBezTo>
                  <a:pt x="14020" y="132427"/>
                  <a:pt x="19110" y="120997"/>
                  <a:pt x="29200" y="115997"/>
                </a:cubicBezTo>
                <a:lnTo>
                  <a:pt x="62865" y="99387"/>
                </a:lnTo>
                <a:cubicBezTo>
                  <a:pt x="63490" y="94833"/>
                  <a:pt x="64383" y="90368"/>
                  <a:pt x="65544" y="85814"/>
                </a:cubicBezTo>
                <a:cubicBezTo>
                  <a:pt x="66794" y="81260"/>
                  <a:pt x="68223" y="76885"/>
                  <a:pt x="70009" y="72688"/>
                </a:cubicBezTo>
                <a:lnTo>
                  <a:pt x="49203" y="41523"/>
                </a:lnTo>
                <a:cubicBezTo>
                  <a:pt x="42952" y="32147"/>
                  <a:pt x="44202" y="19735"/>
                  <a:pt x="52149" y="11787"/>
                </a:cubicBezTo>
                <a:lnTo>
                  <a:pt x="69294" y="-5358"/>
                </a:lnTo>
                <a:cubicBezTo>
                  <a:pt x="77242" y="-13305"/>
                  <a:pt x="89654" y="-14555"/>
                  <a:pt x="99030" y="-8305"/>
                </a:cubicBezTo>
                <a:lnTo>
                  <a:pt x="130284" y="12502"/>
                </a:lnTo>
                <a:cubicBezTo>
                  <a:pt x="138767" y="9019"/>
                  <a:pt x="147786" y="6519"/>
                  <a:pt x="156984" y="5269"/>
                </a:cubicBezTo>
                <a:lnTo>
                  <a:pt x="173593" y="-28307"/>
                </a:lnTo>
                <a:cubicBezTo>
                  <a:pt x="178594" y="-38398"/>
                  <a:pt x="189934" y="-43488"/>
                  <a:pt x="200829" y="-40630"/>
                </a:cubicBezTo>
                <a:close/>
                <a:moveTo>
                  <a:pt x="171807" y="75009"/>
                </a:moveTo>
                <a:cubicBezTo>
                  <a:pt x="150122" y="75009"/>
                  <a:pt x="132517" y="92615"/>
                  <a:pt x="132517" y="114300"/>
                </a:cubicBezTo>
                <a:cubicBezTo>
                  <a:pt x="132517" y="135985"/>
                  <a:pt x="150122" y="153591"/>
                  <a:pt x="171807" y="153591"/>
                </a:cubicBezTo>
                <a:cubicBezTo>
                  <a:pt x="193492" y="153591"/>
                  <a:pt x="211098" y="135985"/>
                  <a:pt x="211098" y="114300"/>
                </a:cubicBezTo>
                <a:cubicBezTo>
                  <a:pt x="211098" y="92615"/>
                  <a:pt x="193492" y="75009"/>
                  <a:pt x="171807" y="75009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9" name="Text 17"/>
          <p:cNvSpPr/>
          <p:nvPr/>
        </p:nvSpPr>
        <p:spPr>
          <a:xfrm>
            <a:off x="4199533" y="3022600"/>
            <a:ext cx="379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Versatility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53533" y="34798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Adaptable for SaaS, Shopify, MSPs, and Web3 applications.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246666" y="2159000"/>
            <a:ext cx="3695700" cy="2032000"/>
          </a:xfrm>
          <a:custGeom>
            <a:avLst/>
            <a:gdLst/>
            <a:ahLst/>
            <a:cxnLst/>
            <a:rect l="l" t="t" r="r" b="b"/>
            <a:pathLst>
              <a:path w="3695700" h="20320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930400"/>
                </a:lnTo>
                <a:cubicBezTo>
                  <a:pt x="3695700" y="1986475"/>
                  <a:pt x="3650175" y="2032000"/>
                  <a:pt x="35941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9863733" y="2387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285750"/>
                </a:moveTo>
                <a:lnTo>
                  <a:pt x="21878" y="285750"/>
                </a:lnTo>
                <a:cubicBezTo>
                  <a:pt x="-357" y="285750"/>
                  <a:pt x="-14020" y="261551"/>
                  <a:pt x="-2590" y="242441"/>
                </a:cubicBezTo>
                <a:lnTo>
                  <a:pt x="44648" y="163681"/>
                </a:lnTo>
                <a:cubicBezTo>
                  <a:pt x="52417" y="150733"/>
                  <a:pt x="66348" y="142875"/>
                  <a:pt x="81439" y="142875"/>
                </a:cubicBezTo>
                <a:lnTo>
                  <a:pt x="166271" y="142875"/>
                </a:lnTo>
                <a:cubicBezTo>
                  <a:pt x="234226" y="27771"/>
                  <a:pt x="335578" y="21967"/>
                  <a:pt x="403354" y="31879"/>
                </a:cubicBezTo>
                <a:cubicBezTo>
                  <a:pt x="414784" y="33576"/>
                  <a:pt x="423714" y="42505"/>
                  <a:pt x="425321" y="53846"/>
                </a:cubicBezTo>
                <a:cubicBezTo>
                  <a:pt x="435233" y="121622"/>
                  <a:pt x="429429" y="222974"/>
                  <a:pt x="314325" y="290929"/>
                </a:cubicBezTo>
                <a:lnTo>
                  <a:pt x="314325" y="375761"/>
                </a:lnTo>
                <a:cubicBezTo>
                  <a:pt x="314325" y="390852"/>
                  <a:pt x="306467" y="404783"/>
                  <a:pt x="293519" y="412552"/>
                </a:cubicBezTo>
                <a:lnTo>
                  <a:pt x="214759" y="459790"/>
                </a:lnTo>
                <a:cubicBezTo>
                  <a:pt x="195739" y="471220"/>
                  <a:pt x="171450" y="457468"/>
                  <a:pt x="171450" y="435322"/>
                </a:cubicBezTo>
                <a:lnTo>
                  <a:pt x="171450" y="342900"/>
                </a:lnTo>
                <a:cubicBezTo>
                  <a:pt x="171450" y="311378"/>
                  <a:pt x="145822" y="285750"/>
                  <a:pt x="114300" y="285750"/>
                </a:cubicBezTo>
                <a:lnTo>
                  <a:pt x="114211" y="285750"/>
                </a:lnTo>
                <a:close/>
                <a:moveTo>
                  <a:pt x="357188" y="142875"/>
                </a:moveTo>
                <a:cubicBezTo>
                  <a:pt x="357188" y="119219"/>
                  <a:pt x="337981" y="100013"/>
                  <a:pt x="314325" y="100013"/>
                </a:cubicBezTo>
                <a:cubicBezTo>
                  <a:pt x="290669" y="100013"/>
                  <a:pt x="271463" y="119219"/>
                  <a:pt x="271463" y="142875"/>
                </a:cubicBezTo>
                <a:cubicBezTo>
                  <a:pt x="271463" y="166531"/>
                  <a:pt x="290669" y="185738"/>
                  <a:pt x="314325" y="185738"/>
                </a:cubicBezTo>
                <a:cubicBezTo>
                  <a:pt x="337981" y="185738"/>
                  <a:pt x="357188" y="166531"/>
                  <a:pt x="357188" y="142875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3" name="Text 21"/>
          <p:cNvSpPr/>
          <p:nvPr/>
        </p:nvSpPr>
        <p:spPr>
          <a:xfrm>
            <a:off x="8195866" y="3022600"/>
            <a:ext cx="379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Production-Ready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449866" y="34798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Not a template. A complete, tested, enterprise-grade system.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254000" y="4597400"/>
            <a:ext cx="11684000" cy="1016000"/>
          </a:xfrm>
          <a:custGeom>
            <a:avLst/>
            <a:gdLst/>
            <a:ahLst/>
            <a:cxnLst/>
            <a:rect l="l" t="t" r="r" b="b"/>
            <a:pathLst>
              <a:path w="11684000" h="1016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914400"/>
                </a:lnTo>
                <a:cubicBezTo>
                  <a:pt x="11684000" y="970475"/>
                  <a:pt x="11638475" y="1016000"/>
                  <a:pt x="11582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C9DBE">
              <a:alpha val="3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203200" y="4800600"/>
            <a:ext cx="1178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Ideal Acquirers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203200" y="5156200"/>
            <a:ext cx="11785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MSPs seeking client services, SaaS founders needing instant credibility, and Ecommerce/Web3 teams requiring specialized restore workflows.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0" y="2540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Competitive Edge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0" y="10668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218134" y="10668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15" name="Text 13"/>
          <p:cNvSpPr/>
          <p:nvPr/>
        </p:nvSpPr>
        <p:spPr>
          <a:xfrm>
            <a:off x="1964134" y="10668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BackupIQ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182467" y="10668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3928467" y="10668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Veeam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146800" y="10668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892800" y="10668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Acronis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110934" y="10668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7856934" y="10668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Datto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0075267" y="10668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9821267" y="10668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Rewind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254000" y="16256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Speed to Deploy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2218134" y="16256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26" name="Text 24"/>
          <p:cNvSpPr/>
          <p:nvPr/>
        </p:nvSpPr>
        <p:spPr>
          <a:xfrm>
            <a:off x="1964134" y="16256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48 Hours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182467" y="16256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3928467" y="16256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Weeks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46800" y="16256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5892800" y="16256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Weeks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110934" y="16256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7856934" y="16256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Weeks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0075267" y="16256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9821267" y="16256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Days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254000" y="23114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Total Cost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2218134" y="23114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37" name="Text 35"/>
          <p:cNvSpPr/>
          <p:nvPr/>
        </p:nvSpPr>
        <p:spPr>
          <a:xfrm>
            <a:off x="1964134" y="23114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$10K-$15K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182467" y="23114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3928467" y="23114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$$$ (Subscription)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146800" y="23114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5892800" y="23114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$$$ (Subscription)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110934" y="2184400"/>
            <a:ext cx="1866900" cy="711200"/>
          </a:xfrm>
          <a:custGeom>
            <a:avLst/>
            <a:gdLst/>
            <a:ahLst/>
            <a:cxnLst/>
            <a:rect l="l" t="t" r="r" b="b"/>
            <a:pathLst>
              <a:path w="1866900" h="711200">
                <a:moveTo>
                  <a:pt x="76198" y="0"/>
                </a:moveTo>
                <a:lnTo>
                  <a:pt x="1790702" y="0"/>
                </a:lnTo>
                <a:cubicBezTo>
                  <a:pt x="1832785" y="0"/>
                  <a:pt x="1866900" y="34115"/>
                  <a:pt x="1866900" y="76198"/>
                </a:cubicBezTo>
                <a:lnTo>
                  <a:pt x="1866900" y="635002"/>
                </a:lnTo>
                <a:cubicBezTo>
                  <a:pt x="1866900" y="677085"/>
                  <a:pt x="1832785" y="711200"/>
                  <a:pt x="1790702" y="711200"/>
                </a:cubicBezTo>
                <a:lnTo>
                  <a:pt x="76198" y="711200"/>
                </a:lnTo>
                <a:cubicBezTo>
                  <a:pt x="34143" y="711200"/>
                  <a:pt x="0" y="677057"/>
                  <a:pt x="0" y="6350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8110934" y="2184400"/>
            <a:ext cx="1866900" cy="711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$$$ (Hardware + Sub)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0075267" y="23114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9821267" y="23114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$$ (Subscription)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254000" y="3124200"/>
            <a:ext cx="23749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Adaptability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2218134" y="2997200"/>
            <a:ext cx="1866900" cy="711200"/>
          </a:xfrm>
          <a:custGeom>
            <a:avLst/>
            <a:gdLst/>
            <a:ahLst/>
            <a:cxnLst/>
            <a:rect l="l" t="t" r="r" b="b"/>
            <a:pathLst>
              <a:path w="1866900" h="711200">
                <a:moveTo>
                  <a:pt x="76198" y="0"/>
                </a:moveTo>
                <a:lnTo>
                  <a:pt x="1790702" y="0"/>
                </a:lnTo>
                <a:cubicBezTo>
                  <a:pt x="1832785" y="0"/>
                  <a:pt x="1866900" y="34115"/>
                  <a:pt x="1866900" y="76198"/>
                </a:cubicBezTo>
                <a:lnTo>
                  <a:pt x="1866900" y="635002"/>
                </a:lnTo>
                <a:cubicBezTo>
                  <a:pt x="1866900" y="677085"/>
                  <a:pt x="1832785" y="711200"/>
                  <a:pt x="1790702" y="711200"/>
                </a:cubicBezTo>
                <a:lnTo>
                  <a:pt x="76198" y="711200"/>
                </a:lnTo>
                <a:cubicBezTo>
                  <a:pt x="34143" y="711200"/>
                  <a:pt x="0" y="677057"/>
                  <a:pt x="0" y="6350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48" name="Shape 46"/>
          <p:cNvSpPr/>
          <p:nvPr/>
        </p:nvSpPr>
        <p:spPr>
          <a:xfrm>
            <a:off x="2634059" y="31496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49" name="Text 47"/>
          <p:cNvSpPr/>
          <p:nvPr/>
        </p:nvSpPr>
        <p:spPr>
          <a:xfrm>
            <a:off x="2446734" y="2997200"/>
            <a:ext cx="1638300" cy="711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Full Code Access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182467" y="31242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4726583" y="32766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57993" y="57993"/>
                </a:moveTo>
                <a:cubicBezTo>
                  <a:pt x="61258" y="54729"/>
                  <a:pt x="66536" y="54729"/>
                  <a:pt x="69766" y="57993"/>
                </a:cubicBezTo>
                <a:lnTo>
                  <a:pt x="88865" y="77093"/>
                </a:lnTo>
                <a:lnTo>
                  <a:pt x="107965" y="57993"/>
                </a:lnTo>
                <a:cubicBezTo>
                  <a:pt x="111229" y="54729"/>
                  <a:pt x="116508" y="54729"/>
                  <a:pt x="119737" y="57993"/>
                </a:cubicBezTo>
                <a:cubicBezTo>
                  <a:pt x="122967" y="61258"/>
                  <a:pt x="123001" y="66536"/>
                  <a:pt x="119737" y="69766"/>
                </a:cubicBezTo>
                <a:lnTo>
                  <a:pt x="100638" y="88865"/>
                </a:lnTo>
                <a:lnTo>
                  <a:pt x="119737" y="107965"/>
                </a:lnTo>
                <a:cubicBezTo>
                  <a:pt x="123001" y="111229"/>
                  <a:pt x="123001" y="116508"/>
                  <a:pt x="119737" y="119737"/>
                </a:cubicBezTo>
                <a:cubicBezTo>
                  <a:pt x="116473" y="122967"/>
                  <a:pt x="111194" y="123001"/>
                  <a:pt x="107965" y="119737"/>
                </a:cubicBezTo>
                <a:lnTo>
                  <a:pt x="88865" y="100638"/>
                </a:lnTo>
                <a:lnTo>
                  <a:pt x="69766" y="119737"/>
                </a:lnTo>
                <a:cubicBezTo>
                  <a:pt x="66501" y="123001"/>
                  <a:pt x="61223" y="123001"/>
                  <a:pt x="57993" y="119737"/>
                </a:cubicBezTo>
                <a:cubicBezTo>
                  <a:pt x="54764" y="116473"/>
                  <a:pt x="54729" y="111194"/>
                  <a:pt x="57993" y="107965"/>
                </a:cubicBezTo>
                <a:lnTo>
                  <a:pt x="77093" y="88865"/>
                </a:lnTo>
                <a:lnTo>
                  <a:pt x="57993" y="69766"/>
                </a:lnTo>
                <a:cubicBezTo>
                  <a:pt x="54729" y="66501"/>
                  <a:pt x="54729" y="61223"/>
                  <a:pt x="57993" y="5799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2" name="Text 50"/>
          <p:cNvSpPr/>
          <p:nvPr/>
        </p:nvSpPr>
        <p:spPr>
          <a:xfrm>
            <a:off x="4411067" y="3124200"/>
            <a:ext cx="16383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Closed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146800" y="31242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6690916" y="32766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57993" y="57993"/>
                </a:moveTo>
                <a:cubicBezTo>
                  <a:pt x="61258" y="54729"/>
                  <a:pt x="66536" y="54729"/>
                  <a:pt x="69766" y="57993"/>
                </a:cubicBezTo>
                <a:lnTo>
                  <a:pt x="88865" y="77093"/>
                </a:lnTo>
                <a:lnTo>
                  <a:pt x="107965" y="57993"/>
                </a:lnTo>
                <a:cubicBezTo>
                  <a:pt x="111229" y="54729"/>
                  <a:pt x="116508" y="54729"/>
                  <a:pt x="119737" y="57993"/>
                </a:cubicBezTo>
                <a:cubicBezTo>
                  <a:pt x="122967" y="61258"/>
                  <a:pt x="123001" y="66536"/>
                  <a:pt x="119737" y="69766"/>
                </a:cubicBezTo>
                <a:lnTo>
                  <a:pt x="100638" y="88865"/>
                </a:lnTo>
                <a:lnTo>
                  <a:pt x="119737" y="107965"/>
                </a:lnTo>
                <a:cubicBezTo>
                  <a:pt x="123001" y="111229"/>
                  <a:pt x="123001" y="116508"/>
                  <a:pt x="119737" y="119737"/>
                </a:cubicBezTo>
                <a:cubicBezTo>
                  <a:pt x="116473" y="122967"/>
                  <a:pt x="111194" y="123001"/>
                  <a:pt x="107965" y="119737"/>
                </a:cubicBezTo>
                <a:lnTo>
                  <a:pt x="88865" y="100638"/>
                </a:lnTo>
                <a:lnTo>
                  <a:pt x="69766" y="119737"/>
                </a:lnTo>
                <a:cubicBezTo>
                  <a:pt x="66501" y="123001"/>
                  <a:pt x="61223" y="123001"/>
                  <a:pt x="57993" y="119737"/>
                </a:cubicBezTo>
                <a:cubicBezTo>
                  <a:pt x="54764" y="116473"/>
                  <a:pt x="54729" y="111194"/>
                  <a:pt x="57993" y="107965"/>
                </a:cubicBezTo>
                <a:lnTo>
                  <a:pt x="77093" y="88865"/>
                </a:lnTo>
                <a:lnTo>
                  <a:pt x="57993" y="69766"/>
                </a:lnTo>
                <a:cubicBezTo>
                  <a:pt x="54729" y="66501"/>
                  <a:pt x="54729" y="61223"/>
                  <a:pt x="57993" y="5799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5" name="Text 53"/>
          <p:cNvSpPr/>
          <p:nvPr/>
        </p:nvSpPr>
        <p:spPr>
          <a:xfrm>
            <a:off x="6375400" y="3124200"/>
            <a:ext cx="16383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Closed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110934" y="31242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8655050" y="32766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57993" y="57993"/>
                </a:moveTo>
                <a:cubicBezTo>
                  <a:pt x="61258" y="54729"/>
                  <a:pt x="66536" y="54729"/>
                  <a:pt x="69766" y="57993"/>
                </a:cubicBezTo>
                <a:lnTo>
                  <a:pt x="88865" y="77093"/>
                </a:lnTo>
                <a:lnTo>
                  <a:pt x="107965" y="57993"/>
                </a:lnTo>
                <a:cubicBezTo>
                  <a:pt x="111229" y="54729"/>
                  <a:pt x="116508" y="54729"/>
                  <a:pt x="119737" y="57993"/>
                </a:cubicBezTo>
                <a:cubicBezTo>
                  <a:pt x="122967" y="61258"/>
                  <a:pt x="123001" y="66536"/>
                  <a:pt x="119737" y="69766"/>
                </a:cubicBezTo>
                <a:lnTo>
                  <a:pt x="100638" y="88865"/>
                </a:lnTo>
                <a:lnTo>
                  <a:pt x="119737" y="107965"/>
                </a:lnTo>
                <a:cubicBezTo>
                  <a:pt x="123001" y="111229"/>
                  <a:pt x="123001" y="116508"/>
                  <a:pt x="119737" y="119737"/>
                </a:cubicBezTo>
                <a:cubicBezTo>
                  <a:pt x="116473" y="122967"/>
                  <a:pt x="111194" y="123001"/>
                  <a:pt x="107965" y="119737"/>
                </a:cubicBezTo>
                <a:lnTo>
                  <a:pt x="88865" y="100638"/>
                </a:lnTo>
                <a:lnTo>
                  <a:pt x="69766" y="119737"/>
                </a:lnTo>
                <a:cubicBezTo>
                  <a:pt x="66501" y="123001"/>
                  <a:pt x="61223" y="123001"/>
                  <a:pt x="57993" y="119737"/>
                </a:cubicBezTo>
                <a:cubicBezTo>
                  <a:pt x="54764" y="116473"/>
                  <a:pt x="54729" y="111194"/>
                  <a:pt x="57993" y="107965"/>
                </a:cubicBezTo>
                <a:lnTo>
                  <a:pt x="77093" y="88865"/>
                </a:lnTo>
                <a:lnTo>
                  <a:pt x="57993" y="69766"/>
                </a:lnTo>
                <a:cubicBezTo>
                  <a:pt x="54729" y="66501"/>
                  <a:pt x="54729" y="61223"/>
                  <a:pt x="57993" y="5799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8" name="Text 56"/>
          <p:cNvSpPr/>
          <p:nvPr/>
        </p:nvSpPr>
        <p:spPr>
          <a:xfrm>
            <a:off x="8339534" y="3124200"/>
            <a:ext cx="16383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Closed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10075267" y="3124200"/>
            <a:ext cx="1866900" cy="457200"/>
          </a:xfrm>
          <a:custGeom>
            <a:avLst/>
            <a:gdLst/>
            <a:ahLst/>
            <a:cxnLst/>
            <a:rect l="l" t="t" r="r" b="b"/>
            <a:pathLst>
              <a:path w="1866900" h="457200">
                <a:moveTo>
                  <a:pt x="76202" y="0"/>
                </a:moveTo>
                <a:lnTo>
                  <a:pt x="1790698" y="0"/>
                </a:lnTo>
                <a:cubicBezTo>
                  <a:pt x="1832783" y="0"/>
                  <a:pt x="1866900" y="34117"/>
                  <a:pt x="1866900" y="76202"/>
                </a:cubicBezTo>
                <a:lnTo>
                  <a:pt x="1866900" y="380998"/>
                </a:lnTo>
                <a:cubicBezTo>
                  <a:pt x="1866900" y="423083"/>
                  <a:pt x="1832783" y="457200"/>
                  <a:pt x="1790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60" name="Shape 58"/>
          <p:cNvSpPr/>
          <p:nvPr/>
        </p:nvSpPr>
        <p:spPr>
          <a:xfrm>
            <a:off x="10619383" y="32766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57993" y="57993"/>
                </a:moveTo>
                <a:cubicBezTo>
                  <a:pt x="61258" y="54729"/>
                  <a:pt x="66536" y="54729"/>
                  <a:pt x="69766" y="57993"/>
                </a:cubicBezTo>
                <a:lnTo>
                  <a:pt x="88865" y="77093"/>
                </a:lnTo>
                <a:lnTo>
                  <a:pt x="107965" y="57993"/>
                </a:lnTo>
                <a:cubicBezTo>
                  <a:pt x="111229" y="54729"/>
                  <a:pt x="116508" y="54729"/>
                  <a:pt x="119737" y="57993"/>
                </a:cubicBezTo>
                <a:cubicBezTo>
                  <a:pt x="122967" y="61258"/>
                  <a:pt x="123001" y="66536"/>
                  <a:pt x="119737" y="69766"/>
                </a:cubicBezTo>
                <a:lnTo>
                  <a:pt x="100638" y="88865"/>
                </a:lnTo>
                <a:lnTo>
                  <a:pt x="119737" y="107965"/>
                </a:lnTo>
                <a:cubicBezTo>
                  <a:pt x="123001" y="111229"/>
                  <a:pt x="123001" y="116508"/>
                  <a:pt x="119737" y="119737"/>
                </a:cubicBezTo>
                <a:cubicBezTo>
                  <a:pt x="116473" y="122967"/>
                  <a:pt x="111194" y="123001"/>
                  <a:pt x="107965" y="119737"/>
                </a:cubicBezTo>
                <a:lnTo>
                  <a:pt x="88865" y="100638"/>
                </a:lnTo>
                <a:lnTo>
                  <a:pt x="69766" y="119737"/>
                </a:lnTo>
                <a:cubicBezTo>
                  <a:pt x="66501" y="123001"/>
                  <a:pt x="61223" y="123001"/>
                  <a:pt x="57993" y="119737"/>
                </a:cubicBezTo>
                <a:cubicBezTo>
                  <a:pt x="54764" y="116473"/>
                  <a:pt x="54729" y="111194"/>
                  <a:pt x="57993" y="107965"/>
                </a:cubicBezTo>
                <a:lnTo>
                  <a:pt x="77093" y="88865"/>
                </a:lnTo>
                <a:lnTo>
                  <a:pt x="57993" y="69766"/>
                </a:lnTo>
                <a:cubicBezTo>
                  <a:pt x="54729" y="66501"/>
                  <a:pt x="54729" y="61223"/>
                  <a:pt x="57993" y="5799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1" name="Text 59"/>
          <p:cNvSpPr/>
          <p:nvPr/>
        </p:nvSpPr>
        <p:spPr>
          <a:xfrm>
            <a:off x="10303867" y="3124200"/>
            <a:ext cx="16383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Closed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254000" y="6350000"/>
            <a:ext cx="1168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Differentiator: BackupIQ offers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source-code ownership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not just a subscription.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219200" y="3708400"/>
            <a:ext cx="4673600" cy="2895600"/>
          </a:xfrm>
          <a:custGeom>
            <a:avLst/>
            <a:gdLst/>
            <a:ahLst/>
            <a:cxnLst/>
            <a:rect l="l" t="t" r="r" b="b"/>
            <a:pathLst>
              <a:path w="4673600" h="2895600">
                <a:moveTo>
                  <a:pt x="101607" y="0"/>
                </a:moveTo>
                <a:lnTo>
                  <a:pt x="4571993" y="0"/>
                </a:lnTo>
                <a:cubicBezTo>
                  <a:pt x="4628109" y="0"/>
                  <a:pt x="4673600" y="45491"/>
                  <a:pt x="4673600" y="101607"/>
                </a:cubicBezTo>
                <a:lnTo>
                  <a:pt x="4673600" y="2793993"/>
                </a:lnTo>
                <a:cubicBezTo>
                  <a:pt x="4673600" y="2850109"/>
                  <a:pt x="4628109" y="2895600"/>
                  <a:pt x="4571993" y="2895600"/>
                </a:cubicBezTo>
                <a:lnTo>
                  <a:pt x="101607" y="2895600"/>
                </a:lnTo>
                <a:cubicBezTo>
                  <a:pt x="45491" y="2895600"/>
                  <a:pt x="0" y="2850109"/>
                  <a:pt x="0" y="27939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1270000" y="4013200"/>
            <a:ext cx="457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"Better" License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70000" y="4622800"/>
            <a:ext cx="457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$9,999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560513" y="53848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6" name="Text 14"/>
          <p:cNvSpPr/>
          <p:nvPr/>
        </p:nvSpPr>
        <p:spPr>
          <a:xfrm>
            <a:off x="1854200" y="5334000"/>
            <a:ext cx="3733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Perpetual Usage Rights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560513" y="57404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8" name="Text 16"/>
          <p:cNvSpPr/>
          <p:nvPr/>
        </p:nvSpPr>
        <p:spPr>
          <a:xfrm>
            <a:off x="1854200" y="5689600"/>
            <a:ext cx="3733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 Codebase Access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560513" y="60960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0" name="Text 18"/>
          <p:cNvSpPr/>
          <p:nvPr/>
        </p:nvSpPr>
        <p:spPr>
          <a:xfrm>
            <a:off x="1854200" y="6045200"/>
            <a:ext cx="3733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Standard Documentation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99200" y="3657600"/>
            <a:ext cx="4622800" cy="2895600"/>
          </a:xfrm>
          <a:custGeom>
            <a:avLst/>
            <a:gdLst/>
            <a:ahLst/>
            <a:cxnLst/>
            <a:rect l="l" t="t" r="r" b="b"/>
            <a:pathLst>
              <a:path w="4622800" h="2895600">
                <a:moveTo>
                  <a:pt x="101607" y="0"/>
                </a:moveTo>
                <a:lnTo>
                  <a:pt x="4521193" y="0"/>
                </a:lnTo>
                <a:cubicBezTo>
                  <a:pt x="4577309" y="0"/>
                  <a:pt x="4622800" y="45491"/>
                  <a:pt x="4622800" y="101607"/>
                </a:cubicBezTo>
                <a:lnTo>
                  <a:pt x="4622800" y="2793993"/>
                </a:lnTo>
                <a:cubicBezTo>
                  <a:pt x="4622800" y="2850109"/>
                  <a:pt x="4577309" y="2895600"/>
                  <a:pt x="4521193" y="2895600"/>
                </a:cubicBezTo>
                <a:lnTo>
                  <a:pt x="101607" y="2895600"/>
                </a:lnTo>
                <a:cubicBezTo>
                  <a:pt x="45491" y="2895600"/>
                  <a:pt x="0" y="2850109"/>
                  <a:pt x="0" y="27939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5A6C8C"/>
          </a:solidFill>
          <a:ln w="25400">
            <a:solidFill>
              <a:srgbClr val="A8BBEA"/>
            </a:solidFill>
            <a:prstDash val="solid"/>
          </a:ln>
          <a:effectLst>
            <a:outerShdw sx="100000" sy="100000" kx="0" ky="0" algn="bl" rotWithShape="0" blurRad="635000" dist="317500" dir="5400000">
              <a:srgbClr val="000000">
                <a:alpha val="25098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5458123" y="-203200"/>
            <a:ext cx="1270000" cy="355600"/>
          </a:xfrm>
          <a:custGeom>
            <a:avLst/>
            <a:gdLst/>
            <a:ahLst/>
            <a:cxnLst/>
            <a:rect l="l" t="t" r="r" b="b"/>
            <a:pathLst>
              <a:path w="1270000" h="355600">
                <a:moveTo>
                  <a:pt x="177800" y="0"/>
                </a:moveTo>
                <a:lnTo>
                  <a:pt x="1092200" y="0"/>
                </a:lnTo>
                <a:cubicBezTo>
                  <a:pt x="1190330" y="0"/>
                  <a:pt x="1270000" y="79670"/>
                  <a:pt x="1270000" y="177800"/>
                </a:cubicBezTo>
                <a:lnTo>
                  <a:pt x="1270000" y="177800"/>
                </a:lnTo>
                <a:cubicBezTo>
                  <a:pt x="1270000" y="275930"/>
                  <a:pt x="1190330" y="355600"/>
                  <a:pt x="10922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3" name="Text 21"/>
          <p:cNvSpPr/>
          <p:nvPr/>
        </p:nvSpPr>
        <p:spPr>
          <a:xfrm>
            <a:off x="5204123" y="-203200"/>
            <a:ext cx="1778000" cy="355600"/>
          </a:xfrm>
          <a:prstGeom prst="rect">
            <a:avLst/>
          </a:prstGeom>
          <a:noFill/>
          <a:ln/>
        </p:spPr>
        <p:txBody>
          <a:bodyPr wrap="square" lIns="203200" tIns="50800" rIns="203200" bIns="5080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5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POPULAR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375400" y="3987800"/>
            <a:ext cx="4521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"Best" License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75400" y="4597400"/>
            <a:ext cx="452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$14,999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665913" y="53594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7" name="Text 25"/>
          <p:cNvSpPr/>
          <p:nvPr/>
        </p:nvSpPr>
        <p:spPr>
          <a:xfrm>
            <a:off x="6959600" y="5308600"/>
            <a:ext cx="368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Everything in "Better"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665913" y="57150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9" name="Text 27"/>
          <p:cNvSpPr/>
          <p:nvPr/>
        </p:nvSpPr>
        <p:spPr>
          <a:xfrm>
            <a:off x="6959600" y="5664200"/>
            <a:ext cx="368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 Hours Advisory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665913" y="60706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31" name="Text 29"/>
          <p:cNvSpPr/>
          <p:nvPr/>
        </p:nvSpPr>
        <p:spPr>
          <a:xfrm>
            <a:off x="6959600" y="6019800"/>
            <a:ext cx="368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90 Days Support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0" y="6350000"/>
            <a:ext cx="1219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Scarcity: Only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licenses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per quarter. High margin, non-exclusive, recurring revenue potential.</a:t>
            </a: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0" y="2540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Go-to-Market Playbook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54000" y="1066800"/>
            <a:ext cx="3759200" cy="5537200"/>
          </a:xfrm>
          <a:custGeom>
            <a:avLst/>
            <a:gdLst/>
            <a:ahLst/>
            <a:cxnLst/>
            <a:rect l="l" t="t" r="r" b="b"/>
            <a:pathLst>
              <a:path w="3759200" h="5537200">
                <a:moveTo>
                  <a:pt x="101611" y="0"/>
                </a:moveTo>
                <a:lnTo>
                  <a:pt x="3657589" y="0"/>
                </a:lnTo>
                <a:cubicBezTo>
                  <a:pt x="3713707" y="0"/>
                  <a:pt x="3759200" y="45493"/>
                  <a:pt x="3759200" y="101611"/>
                </a:cubicBezTo>
                <a:lnTo>
                  <a:pt x="3759200" y="5435589"/>
                </a:lnTo>
                <a:cubicBezTo>
                  <a:pt x="3759200" y="5491707"/>
                  <a:pt x="3713707" y="5537200"/>
                  <a:pt x="3657589" y="5537200"/>
                </a:cubicBezTo>
                <a:lnTo>
                  <a:pt x="101611" y="5537200"/>
                </a:lnTo>
                <a:cubicBezTo>
                  <a:pt x="45493" y="5537200"/>
                  <a:pt x="0" y="5491707"/>
                  <a:pt x="0" y="54355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1828800" y="2844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495300" y="247650"/>
                </a:moveTo>
                <a:cubicBezTo>
                  <a:pt x="495300" y="302300"/>
                  <a:pt x="477560" y="352782"/>
                  <a:pt x="447675" y="393740"/>
                </a:cubicBezTo>
                <a:lnTo>
                  <a:pt x="598408" y="544592"/>
                </a:lnTo>
                <a:cubicBezTo>
                  <a:pt x="613291" y="559475"/>
                  <a:pt x="613291" y="583644"/>
                  <a:pt x="598408" y="598527"/>
                </a:cubicBezTo>
                <a:cubicBezTo>
                  <a:pt x="583525" y="613410"/>
                  <a:pt x="559356" y="613410"/>
                  <a:pt x="544473" y="598527"/>
                </a:cubicBezTo>
                <a:lnTo>
                  <a:pt x="393740" y="447675"/>
                </a:lnTo>
                <a:cubicBezTo>
                  <a:pt x="352782" y="477560"/>
                  <a:pt x="302300" y="495300"/>
                  <a:pt x="247650" y="495300"/>
                </a:cubicBezTo>
                <a:cubicBezTo>
                  <a:pt x="110847" y="495300"/>
                  <a:pt x="0" y="384453"/>
                  <a:pt x="0" y="247650"/>
                </a:cubicBezTo>
                <a:cubicBezTo>
                  <a:pt x="0" y="110847"/>
                  <a:pt x="110847" y="0"/>
                  <a:pt x="247650" y="0"/>
                </a:cubicBezTo>
                <a:cubicBezTo>
                  <a:pt x="384453" y="0"/>
                  <a:pt x="495300" y="110847"/>
                  <a:pt x="495300" y="247650"/>
                </a:cubicBezTo>
                <a:close/>
                <a:moveTo>
                  <a:pt x="247650" y="419100"/>
                </a:moveTo>
                <a:cubicBezTo>
                  <a:pt x="342276" y="419100"/>
                  <a:pt x="419100" y="342276"/>
                  <a:pt x="419100" y="247650"/>
                </a:cubicBezTo>
                <a:cubicBezTo>
                  <a:pt x="419100" y="153024"/>
                  <a:pt x="342276" y="76200"/>
                  <a:pt x="247650" y="76200"/>
                </a:cubicBezTo>
                <a:cubicBezTo>
                  <a:pt x="153024" y="76200"/>
                  <a:pt x="76200" y="153024"/>
                  <a:pt x="76200" y="247650"/>
                </a:cubicBezTo>
                <a:cubicBezTo>
                  <a:pt x="76200" y="342276"/>
                  <a:pt x="153024" y="419100"/>
                  <a:pt x="247650" y="419100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5" name="Text 13"/>
          <p:cNvSpPr/>
          <p:nvPr/>
        </p:nvSpPr>
        <p:spPr>
          <a:xfrm>
            <a:off x="971550" y="3606800"/>
            <a:ext cx="2324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SEO &amp; Content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57200" y="4064000"/>
            <a:ext cx="33528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 keywords like "backup SaaS" and "Shopify backup". Publish technical blogs and Loom demos to attract organic traffic.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16400" y="1066800"/>
            <a:ext cx="7721600" cy="2667000"/>
          </a:xfrm>
          <a:custGeom>
            <a:avLst/>
            <a:gdLst/>
            <a:ahLst/>
            <a:cxnLst/>
            <a:rect l="l" t="t" r="r" b="b"/>
            <a:pathLst>
              <a:path w="7721600" h="2667000">
                <a:moveTo>
                  <a:pt x="101613" y="0"/>
                </a:moveTo>
                <a:lnTo>
                  <a:pt x="7619987" y="0"/>
                </a:lnTo>
                <a:cubicBezTo>
                  <a:pt x="7676106" y="0"/>
                  <a:pt x="7721600" y="45494"/>
                  <a:pt x="7721600" y="101613"/>
                </a:cubicBezTo>
                <a:lnTo>
                  <a:pt x="7721600" y="2565387"/>
                </a:lnTo>
                <a:cubicBezTo>
                  <a:pt x="7721600" y="2621506"/>
                  <a:pt x="7676106" y="2667000"/>
                  <a:pt x="7619987" y="2667000"/>
                </a:cubicBezTo>
                <a:lnTo>
                  <a:pt x="101613" y="2667000"/>
                </a:lnTo>
                <a:cubicBezTo>
                  <a:pt x="45494" y="2667000"/>
                  <a:pt x="0" y="2621506"/>
                  <a:pt x="0" y="25653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476750" y="2171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11837" y="16877"/>
                </a:moveTo>
                <a:cubicBezTo>
                  <a:pt x="422106" y="21431"/>
                  <a:pt x="428625" y="31611"/>
                  <a:pt x="428625" y="42863"/>
                </a:cubicBezTo>
                <a:lnTo>
                  <a:pt x="428625" y="414338"/>
                </a:lnTo>
                <a:cubicBezTo>
                  <a:pt x="428625" y="425589"/>
                  <a:pt x="422106" y="435769"/>
                  <a:pt x="411837" y="440323"/>
                </a:cubicBezTo>
                <a:cubicBezTo>
                  <a:pt x="401568" y="444877"/>
                  <a:pt x="389692" y="443180"/>
                  <a:pt x="381208" y="435769"/>
                </a:cubicBezTo>
                <a:lnTo>
                  <a:pt x="339596" y="399425"/>
                </a:lnTo>
                <a:cubicBezTo>
                  <a:pt x="300663" y="365403"/>
                  <a:pt x="251460" y="345579"/>
                  <a:pt x="199936" y="343168"/>
                </a:cubicBezTo>
                <a:lnTo>
                  <a:pt x="199936" y="428625"/>
                </a:lnTo>
                <a:cubicBezTo>
                  <a:pt x="199936" y="444431"/>
                  <a:pt x="187166" y="457200"/>
                  <a:pt x="171361" y="457200"/>
                </a:cubicBezTo>
                <a:lnTo>
                  <a:pt x="142786" y="457200"/>
                </a:lnTo>
                <a:cubicBezTo>
                  <a:pt x="126980" y="457200"/>
                  <a:pt x="114211" y="444431"/>
                  <a:pt x="114211" y="428625"/>
                </a:cubicBezTo>
                <a:lnTo>
                  <a:pt x="114211" y="342900"/>
                </a:lnTo>
                <a:cubicBezTo>
                  <a:pt x="51167" y="342900"/>
                  <a:pt x="0" y="291733"/>
                  <a:pt x="0" y="228600"/>
                </a:cubicBezTo>
                <a:cubicBezTo>
                  <a:pt x="0" y="165467"/>
                  <a:pt x="51167" y="114300"/>
                  <a:pt x="114300" y="114300"/>
                </a:cubicBezTo>
                <a:lnTo>
                  <a:pt x="189756" y="114300"/>
                </a:lnTo>
                <a:cubicBezTo>
                  <a:pt x="244941" y="114121"/>
                  <a:pt x="298162" y="94030"/>
                  <a:pt x="339685" y="57775"/>
                </a:cubicBezTo>
                <a:lnTo>
                  <a:pt x="381298" y="21431"/>
                </a:lnTo>
                <a:cubicBezTo>
                  <a:pt x="389692" y="14020"/>
                  <a:pt x="401747" y="12323"/>
                  <a:pt x="411926" y="16877"/>
                </a:cubicBezTo>
                <a:close/>
                <a:moveTo>
                  <a:pt x="200025" y="285750"/>
                </a:moveTo>
                <a:lnTo>
                  <a:pt x="200025" y="285929"/>
                </a:lnTo>
                <a:cubicBezTo>
                  <a:pt x="262801" y="288340"/>
                  <a:pt x="323076" y="311378"/>
                  <a:pt x="371475" y="351473"/>
                </a:cubicBezTo>
                <a:lnTo>
                  <a:pt x="371475" y="105638"/>
                </a:lnTo>
                <a:cubicBezTo>
                  <a:pt x="323076" y="145733"/>
                  <a:pt x="262801" y="168771"/>
                  <a:pt x="200025" y="171182"/>
                </a:cubicBezTo>
                <a:lnTo>
                  <a:pt x="200025" y="285750"/>
                </a:ln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9" name="Text 17"/>
          <p:cNvSpPr/>
          <p:nvPr/>
        </p:nvSpPr>
        <p:spPr>
          <a:xfrm>
            <a:off x="5194300" y="2095500"/>
            <a:ext cx="640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Digital Advertising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194300" y="2451100"/>
            <a:ext cx="6400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Run targeted LinkedIn and Google ads to reach SaaS founders and MSPs.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216400" y="3937000"/>
            <a:ext cx="3759200" cy="2667000"/>
          </a:xfrm>
          <a:custGeom>
            <a:avLst/>
            <a:gdLst/>
            <a:ahLst/>
            <a:cxnLst/>
            <a:rect l="l" t="t" r="r" b="b"/>
            <a:pathLst>
              <a:path w="3759200" h="2667000">
                <a:moveTo>
                  <a:pt x="101613" y="0"/>
                </a:moveTo>
                <a:lnTo>
                  <a:pt x="3657587" y="0"/>
                </a:lnTo>
                <a:cubicBezTo>
                  <a:pt x="3713706" y="0"/>
                  <a:pt x="3759200" y="45494"/>
                  <a:pt x="3759200" y="101613"/>
                </a:cubicBezTo>
                <a:lnTo>
                  <a:pt x="3759200" y="2565387"/>
                </a:lnTo>
                <a:cubicBezTo>
                  <a:pt x="3759200" y="2621506"/>
                  <a:pt x="3713706" y="2667000"/>
                  <a:pt x="3657587" y="2667000"/>
                </a:cubicBezTo>
                <a:lnTo>
                  <a:pt x="101613" y="2667000"/>
                </a:lnTo>
                <a:cubicBezTo>
                  <a:pt x="45494" y="2667000"/>
                  <a:pt x="0" y="2621506"/>
                  <a:pt x="0" y="25653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4419600" y="50419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285750" y="14288"/>
                </a:moveTo>
                <a:cubicBezTo>
                  <a:pt x="337006" y="14288"/>
                  <a:pt x="378619" y="55901"/>
                  <a:pt x="378619" y="107156"/>
                </a:cubicBezTo>
                <a:cubicBezTo>
                  <a:pt x="378619" y="158412"/>
                  <a:pt x="337006" y="200025"/>
                  <a:pt x="285750" y="200025"/>
                </a:cubicBezTo>
                <a:cubicBezTo>
                  <a:pt x="234494" y="200025"/>
                  <a:pt x="192881" y="158412"/>
                  <a:pt x="192881" y="107156"/>
                </a:cubicBezTo>
                <a:cubicBezTo>
                  <a:pt x="192881" y="55901"/>
                  <a:pt x="234494" y="14288"/>
                  <a:pt x="285750" y="14288"/>
                </a:cubicBezTo>
                <a:close/>
                <a:moveTo>
                  <a:pt x="85725" y="78581"/>
                </a:moveTo>
                <a:cubicBezTo>
                  <a:pt x="121210" y="78581"/>
                  <a:pt x="150019" y="107390"/>
                  <a:pt x="150019" y="142875"/>
                </a:cubicBezTo>
                <a:cubicBezTo>
                  <a:pt x="150019" y="178360"/>
                  <a:pt x="121210" y="207169"/>
                  <a:pt x="85725" y="207169"/>
                </a:cubicBezTo>
                <a:cubicBezTo>
                  <a:pt x="50240" y="207169"/>
                  <a:pt x="21431" y="178360"/>
                  <a:pt x="21431" y="142875"/>
                </a:cubicBezTo>
                <a:cubicBezTo>
                  <a:pt x="21431" y="107390"/>
                  <a:pt x="50240" y="78581"/>
                  <a:pt x="85725" y="78581"/>
                </a:cubicBezTo>
                <a:close/>
                <a:moveTo>
                  <a:pt x="0" y="371475"/>
                </a:moveTo>
                <a:cubicBezTo>
                  <a:pt x="0" y="308342"/>
                  <a:pt x="51167" y="257175"/>
                  <a:pt x="114300" y="257175"/>
                </a:cubicBezTo>
                <a:cubicBezTo>
                  <a:pt x="125730" y="257175"/>
                  <a:pt x="136803" y="258872"/>
                  <a:pt x="147251" y="261997"/>
                </a:cubicBezTo>
                <a:cubicBezTo>
                  <a:pt x="117872" y="294858"/>
                  <a:pt x="100013" y="338257"/>
                  <a:pt x="100013" y="385763"/>
                </a:cubicBezTo>
                <a:lnTo>
                  <a:pt x="100013" y="400050"/>
                </a:lnTo>
                <a:cubicBezTo>
                  <a:pt x="100013" y="410230"/>
                  <a:pt x="102156" y="419874"/>
                  <a:pt x="105995" y="428625"/>
                </a:cubicBezTo>
                <a:lnTo>
                  <a:pt x="28575" y="428625"/>
                </a:lnTo>
                <a:cubicBezTo>
                  <a:pt x="12769" y="428625"/>
                  <a:pt x="0" y="415856"/>
                  <a:pt x="0" y="400050"/>
                </a:cubicBezTo>
                <a:lnTo>
                  <a:pt x="0" y="371475"/>
                </a:lnTo>
                <a:close/>
                <a:moveTo>
                  <a:pt x="465505" y="428625"/>
                </a:moveTo>
                <a:cubicBezTo>
                  <a:pt x="469344" y="419874"/>
                  <a:pt x="471488" y="410230"/>
                  <a:pt x="471488" y="400050"/>
                </a:cubicBezTo>
                <a:lnTo>
                  <a:pt x="471488" y="385763"/>
                </a:lnTo>
                <a:cubicBezTo>
                  <a:pt x="471488" y="338257"/>
                  <a:pt x="453628" y="294858"/>
                  <a:pt x="424249" y="261997"/>
                </a:cubicBezTo>
                <a:cubicBezTo>
                  <a:pt x="434697" y="258872"/>
                  <a:pt x="445770" y="257175"/>
                  <a:pt x="457200" y="257175"/>
                </a:cubicBezTo>
                <a:cubicBezTo>
                  <a:pt x="520333" y="257175"/>
                  <a:pt x="571500" y="308342"/>
                  <a:pt x="571500" y="371475"/>
                </a:cubicBezTo>
                <a:lnTo>
                  <a:pt x="571500" y="400050"/>
                </a:lnTo>
                <a:cubicBezTo>
                  <a:pt x="571500" y="415856"/>
                  <a:pt x="558731" y="428625"/>
                  <a:pt x="542925" y="428625"/>
                </a:cubicBezTo>
                <a:lnTo>
                  <a:pt x="465505" y="428625"/>
                </a:lnTo>
                <a:close/>
                <a:moveTo>
                  <a:pt x="421481" y="142875"/>
                </a:moveTo>
                <a:cubicBezTo>
                  <a:pt x="421481" y="107390"/>
                  <a:pt x="450290" y="78581"/>
                  <a:pt x="485775" y="78581"/>
                </a:cubicBezTo>
                <a:cubicBezTo>
                  <a:pt x="521260" y="78581"/>
                  <a:pt x="550069" y="107390"/>
                  <a:pt x="550069" y="142875"/>
                </a:cubicBezTo>
                <a:cubicBezTo>
                  <a:pt x="550069" y="178360"/>
                  <a:pt x="521260" y="207169"/>
                  <a:pt x="485775" y="207169"/>
                </a:cubicBezTo>
                <a:cubicBezTo>
                  <a:pt x="450290" y="207169"/>
                  <a:pt x="421481" y="178360"/>
                  <a:pt x="421481" y="142875"/>
                </a:cubicBezTo>
                <a:close/>
                <a:moveTo>
                  <a:pt x="142875" y="385763"/>
                </a:moveTo>
                <a:cubicBezTo>
                  <a:pt x="142875" y="306824"/>
                  <a:pt x="206812" y="242888"/>
                  <a:pt x="285750" y="242888"/>
                </a:cubicBezTo>
                <a:cubicBezTo>
                  <a:pt x="364688" y="242888"/>
                  <a:pt x="428625" y="306824"/>
                  <a:pt x="428625" y="385763"/>
                </a:cubicBezTo>
                <a:lnTo>
                  <a:pt x="428625" y="400050"/>
                </a:lnTo>
                <a:cubicBezTo>
                  <a:pt x="428625" y="415856"/>
                  <a:pt x="415856" y="428625"/>
                  <a:pt x="400050" y="428625"/>
                </a:cubicBezTo>
                <a:lnTo>
                  <a:pt x="171450" y="428625"/>
                </a:lnTo>
                <a:cubicBezTo>
                  <a:pt x="155644" y="428625"/>
                  <a:pt x="142875" y="415856"/>
                  <a:pt x="142875" y="400050"/>
                </a:cubicBezTo>
                <a:lnTo>
                  <a:pt x="142875" y="385763"/>
                </a:ln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3" name="Text 21"/>
          <p:cNvSpPr/>
          <p:nvPr/>
        </p:nvSpPr>
        <p:spPr>
          <a:xfrm>
            <a:off x="5194300" y="4838700"/>
            <a:ext cx="3086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Proof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194300" y="5194300"/>
            <a:ext cx="2578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Engage on IndieHackers, LinkedIn, and X.</a:t>
            </a:r>
            <a:endParaRPr 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445" y="1882140"/>
            <a:ext cx="12161520" cy="3093720"/>
          </a:xfrm>
          <a:prstGeom prst="rect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4445" y="1882140"/>
            <a:ext cx="12161520" cy="3093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kimi-img.moonshot.cn/pub/slides/slides_tmpl/image/25-08-27-20:04:04-d2nf8d18bjvh7rlj09o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400" y="1410335"/>
            <a:ext cx="4041775" cy="40417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65835" y="1959610"/>
            <a:ext cx="4088765" cy="13220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65835" y="3345815"/>
            <a:ext cx="7242175" cy="706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Legal &amp; IP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221220" y="1875155"/>
            <a:ext cx="3108325" cy="3108325"/>
          </a:xfrm>
          <a:prstGeom prst="ellipse">
            <a:avLst/>
          </a:prstGeom>
          <a:solidFill>
            <a:srgbClr val="000000">
              <a:alpha val="25882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7221220" y="1875155"/>
            <a:ext cx="3108325" cy="31083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2" name="Image 0" descr="https://kimi-web-img.moonshot.cn/img/legal-lingo.cn/53e4c13500d57f0e482da86308d6f139faef5e36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982067" y="254000"/>
            <a:ext cx="2438400" cy="2438400"/>
          </a:xfrm>
          <a:prstGeom prst="roundRect">
            <a:avLst>
              <a:gd name="adj" fmla="val 50000"/>
            </a:avLst>
          </a:prstGeom>
        </p:spPr>
      </p:pic>
      <p:sp>
        <p:nvSpPr>
          <p:cNvPr id="13" name="Text 10"/>
          <p:cNvSpPr/>
          <p:nvPr/>
        </p:nvSpPr>
        <p:spPr>
          <a:xfrm>
            <a:off x="4554934" y="254000"/>
            <a:ext cx="7886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License Scope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554934" y="965200"/>
            <a:ext cx="788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non-exclusive, perpetual, and risk-free license agreement.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656534" y="1727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6" name="Text 13"/>
          <p:cNvSpPr/>
          <p:nvPr/>
        </p:nvSpPr>
        <p:spPr>
          <a:xfrm>
            <a:off x="4961334" y="1625600"/>
            <a:ext cx="697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Usage Rights: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Use, modify, and commercialize the codebase.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681934" y="2235200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25400" y="0"/>
                </a:moveTo>
                <a:cubicBezTo>
                  <a:pt x="11390" y="0"/>
                  <a:pt x="0" y="11390"/>
                  <a:pt x="0" y="25400"/>
                </a:cubicBezTo>
                <a:lnTo>
                  <a:pt x="0" y="177800"/>
                </a:lnTo>
                <a:cubicBezTo>
                  <a:pt x="0" y="191810"/>
                  <a:pt x="11390" y="203200"/>
                  <a:pt x="25400" y="203200"/>
                </a:cubicBezTo>
                <a:lnTo>
                  <a:pt x="127000" y="203200"/>
                </a:lnTo>
                <a:cubicBezTo>
                  <a:pt x="141010" y="203200"/>
                  <a:pt x="152400" y="191810"/>
                  <a:pt x="152400" y="177800"/>
                </a:cubicBezTo>
                <a:lnTo>
                  <a:pt x="152400" y="25400"/>
                </a:lnTo>
                <a:cubicBezTo>
                  <a:pt x="152400" y="11390"/>
                  <a:pt x="141010" y="0"/>
                  <a:pt x="127000" y="0"/>
                </a:cubicBezTo>
                <a:lnTo>
                  <a:pt x="25400" y="0"/>
                </a:lnTo>
                <a:close/>
                <a:moveTo>
                  <a:pt x="69850" y="139700"/>
                </a:moveTo>
                <a:lnTo>
                  <a:pt x="82550" y="139700"/>
                </a:lnTo>
                <a:cubicBezTo>
                  <a:pt x="89575" y="139700"/>
                  <a:pt x="95250" y="145375"/>
                  <a:pt x="95250" y="152400"/>
                </a:cubicBezTo>
                <a:lnTo>
                  <a:pt x="95250" y="184150"/>
                </a:lnTo>
                <a:lnTo>
                  <a:pt x="57150" y="184150"/>
                </a:lnTo>
                <a:lnTo>
                  <a:pt x="57150" y="152400"/>
                </a:lnTo>
                <a:cubicBezTo>
                  <a:pt x="57150" y="145375"/>
                  <a:pt x="62825" y="139700"/>
                  <a:pt x="69850" y="139700"/>
                </a:cubicBezTo>
                <a:close/>
                <a:moveTo>
                  <a:pt x="38100" y="44450"/>
                </a:moveTo>
                <a:cubicBezTo>
                  <a:pt x="38100" y="40958"/>
                  <a:pt x="40958" y="38100"/>
                  <a:pt x="44450" y="38100"/>
                </a:cubicBezTo>
                <a:lnTo>
                  <a:pt x="57150" y="38100"/>
                </a:lnTo>
                <a:cubicBezTo>
                  <a:pt x="60643" y="38100"/>
                  <a:pt x="63500" y="40958"/>
                  <a:pt x="63500" y="44450"/>
                </a:cubicBezTo>
                <a:lnTo>
                  <a:pt x="63500" y="57150"/>
                </a:lnTo>
                <a:cubicBezTo>
                  <a:pt x="63500" y="60643"/>
                  <a:pt x="60643" y="63500"/>
                  <a:pt x="57150" y="63500"/>
                </a:cubicBezTo>
                <a:lnTo>
                  <a:pt x="44450" y="63500"/>
                </a:lnTo>
                <a:cubicBezTo>
                  <a:pt x="40958" y="63500"/>
                  <a:pt x="38100" y="60643"/>
                  <a:pt x="38100" y="57150"/>
                </a:cubicBezTo>
                <a:lnTo>
                  <a:pt x="38100" y="44450"/>
                </a:lnTo>
                <a:close/>
                <a:moveTo>
                  <a:pt x="95250" y="38100"/>
                </a:moveTo>
                <a:lnTo>
                  <a:pt x="107950" y="38100"/>
                </a:lnTo>
                <a:cubicBezTo>
                  <a:pt x="111443" y="38100"/>
                  <a:pt x="114300" y="40958"/>
                  <a:pt x="114300" y="44450"/>
                </a:cubicBezTo>
                <a:lnTo>
                  <a:pt x="114300" y="57150"/>
                </a:lnTo>
                <a:cubicBezTo>
                  <a:pt x="114300" y="60643"/>
                  <a:pt x="111443" y="63500"/>
                  <a:pt x="107950" y="63500"/>
                </a:cubicBezTo>
                <a:lnTo>
                  <a:pt x="95250" y="63500"/>
                </a:lnTo>
                <a:cubicBezTo>
                  <a:pt x="91757" y="63500"/>
                  <a:pt x="88900" y="60643"/>
                  <a:pt x="88900" y="57150"/>
                </a:cubicBezTo>
                <a:lnTo>
                  <a:pt x="88900" y="44450"/>
                </a:lnTo>
                <a:cubicBezTo>
                  <a:pt x="88900" y="40958"/>
                  <a:pt x="91757" y="38100"/>
                  <a:pt x="95250" y="38100"/>
                </a:cubicBezTo>
                <a:close/>
                <a:moveTo>
                  <a:pt x="38100" y="95250"/>
                </a:moveTo>
                <a:cubicBezTo>
                  <a:pt x="38100" y="91757"/>
                  <a:pt x="40958" y="88900"/>
                  <a:pt x="44450" y="88900"/>
                </a:cubicBezTo>
                <a:lnTo>
                  <a:pt x="57150" y="88900"/>
                </a:lnTo>
                <a:cubicBezTo>
                  <a:pt x="60643" y="88900"/>
                  <a:pt x="63500" y="91757"/>
                  <a:pt x="63500" y="95250"/>
                </a:cubicBezTo>
                <a:lnTo>
                  <a:pt x="63500" y="107950"/>
                </a:lnTo>
                <a:cubicBezTo>
                  <a:pt x="63500" y="111443"/>
                  <a:pt x="60643" y="114300"/>
                  <a:pt x="57150" y="114300"/>
                </a:cubicBezTo>
                <a:lnTo>
                  <a:pt x="44450" y="114300"/>
                </a:lnTo>
                <a:cubicBezTo>
                  <a:pt x="40958" y="114300"/>
                  <a:pt x="38100" y="111443"/>
                  <a:pt x="38100" y="107950"/>
                </a:cubicBezTo>
                <a:lnTo>
                  <a:pt x="38100" y="95250"/>
                </a:lnTo>
                <a:close/>
                <a:moveTo>
                  <a:pt x="95250" y="88900"/>
                </a:moveTo>
                <a:lnTo>
                  <a:pt x="107950" y="88900"/>
                </a:lnTo>
                <a:cubicBezTo>
                  <a:pt x="111443" y="88900"/>
                  <a:pt x="114300" y="91757"/>
                  <a:pt x="114300" y="95250"/>
                </a:cubicBezTo>
                <a:lnTo>
                  <a:pt x="114300" y="107950"/>
                </a:lnTo>
                <a:cubicBezTo>
                  <a:pt x="114300" y="111443"/>
                  <a:pt x="111443" y="114300"/>
                  <a:pt x="107950" y="114300"/>
                </a:cubicBezTo>
                <a:lnTo>
                  <a:pt x="95250" y="114300"/>
                </a:lnTo>
                <a:cubicBezTo>
                  <a:pt x="91757" y="114300"/>
                  <a:pt x="88900" y="111443"/>
                  <a:pt x="88900" y="107950"/>
                </a:cubicBezTo>
                <a:lnTo>
                  <a:pt x="88900" y="95250"/>
                </a:lnTo>
                <a:cubicBezTo>
                  <a:pt x="88900" y="91757"/>
                  <a:pt x="91757" y="88900"/>
                  <a:pt x="95250" y="88900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8" name="Text 15"/>
          <p:cNvSpPr/>
          <p:nvPr/>
        </p:nvSpPr>
        <p:spPr>
          <a:xfrm>
            <a:off x="4961334" y="2133600"/>
            <a:ext cx="697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Entity-Based: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Valid for one company and its internal use.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4656534" y="2743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45733" y="163711"/>
                </a:moveTo>
                <a:lnTo>
                  <a:pt x="39489" y="57468"/>
                </a:lnTo>
                <a:cubicBezTo>
                  <a:pt x="30599" y="69929"/>
                  <a:pt x="25400" y="85169"/>
                  <a:pt x="25400" y="101600"/>
                </a:cubicBezTo>
                <a:cubicBezTo>
                  <a:pt x="25400" y="143669"/>
                  <a:pt x="59531" y="177800"/>
                  <a:pt x="101600" y="177800"/>
                </a:cubicBezTo>
                <a:cubicBezTo>
                  <a:pt x="118070" y="177800"/>
                  <a:pt x="133310" y="172601"/>
                  <a:pt x="145733" y="163711"/>
                </a:cubicBezTo>
                <a:close/>
                <a:moveTo>
                  <a:pt x="163711" y="145733"/>
                </a:moveTo>
                <a:cubicBezTo>
                  <a:pt x="172601" y="133271"/>
                  <a:pt x="177800" y="118031"/>
                  <a:pt x="177800" y="101600"/>
                </a:cubicBezTo>
                <a:cubicBezTo>
                  <a:pt x="177800" y="59531"/>
                  <a:pt x="143669" y="25400"/>
                  <a:pt x="101600" y="25400"/>
                </a:cubicBezTo>
                <a:cubicBezTo>
                  <a:pt x="85130" y="25400"/>
                  <a:pt x="69890" y="30599"/>
                  <a:pt x="57468" y="39489"/>
                </a:cubicBezTo>
                <a:lnTo>
                  <a:pt x="163711" y="145733"/>
                </a:lnTo>
                <a:close/>
                <a:moveTo>
                  <a:pt x="0" y="101600"/>
                </a:moveTo>
                <a:cubicBezTo>
                  <a:pt x="0" y="45525"/>
                  <a:pt x="45525" y="0"/>
                  <a:pt x="101600" y="0"/>
                </a:cubicBez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0" name="Text 17"/>
          <p:cNvSpPr/>
          <p:nvPr/>
        </p:nvSpPr>
        <p:spPr>
          <a:xfrm>
            <a:off x="4961334" y="2641600"/>
            <a:ext cx="697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Restrictions: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Resale or redistribution of the raw software is prohibited.</a:t>
            </a:r>
            <a:endParaRPr lang="en-US" sz="1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15000" y="1524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cubicBezTo>
                  <a:pt x="387846" y="0"/>
                  <a:pt x="394692" y="1488"/>
                  <a:pt x="400943" y="4316"/>
                </a:cubicBezTo>
                <a:lnTo>
                  <a:pt x="681335" y="123230"/>
                </a:lnTo>
                <a:cubicBezTo>
                  <a:pt x="714077" y="137071"/>
                  <a:pt x="738485" y="169366"/>
                  <a:pt x="738336" y="208359"/>
                </a:cubicBezTo>
                <a:cubicBezTo>
                  <a:pt x="737592" y="355997"/>
                  <a:pt x="676870" y="626120"/>
                  <a:pt x="420439" y="748903"/>
                </a:cubicBezTo>
                <a:cubicBezTo>
                  <a:pt x="395585" y="760809"/>
                  <a:pt x="366713" y="760809"/>
                  <a:pt x="341858" y="748903"/>
                </a:cubicBezTo>
                <a:cubicBezTo>
                  <a:pt x="85279" y="626120"/>
                  <a:pt x="24705" y="355997"/>
                  <a:pt x="23961" y="208359"/>
                </a:cubicBezTo>
                <a:cubicBezTo>
                  <a:pt x="23812" y="169366"/>
                  <a:pt x="48220" y="137071"/>
                  <a:pt x="80962" y="123230"/>
                </a:cubicBezTo>
                <a:lnTo>
                  <a:pt x="361206" y="4316"/>
                </a:lnTo>
                <a:cubicBezTo>
                  <a:pt x="367457" y="1488"/>
                  <a:pt x="374154" y="0"/>
                  <a:pt x="381000" y="0"/>
                </a:cubicBezTo>
                <a:close/>
                <a:moveTo>
                  <a:pt x="381000" y="99417"/>
                </a:moveTo>
                <a:lnTo>
                  <a:pt x="381000" y="662136"/>
                </a:lnTo>
                <a:cubicBezTo>
                  <a:pt x="586383" y="562719"/>
                  <a:pt x="641598" y="342454"/>
                  <a:pt x="642938" y="210592"/>
                </a:cubicBezTo>
                <a:lnTo>
                  <a:pt x="381000" y="99566"/>
                </a:lnTo>
                <a:lnTo>
                  <a:pt x="381000" y="99566"/>
                </a:ln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3" name="Text 11"/>
          <p:cNvSpPr/>
          <p:nvPr/>
        </p:nvSpPr>
        <p:spPr>
          <a:xfrm>
            <a:off x="0" y="24892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 Ownership Assurance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0" y="3200400"/>
            <a:ext cx="9042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formal guarantee of clean title, eliminating future litigation or compliance risks.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03200" y="4165600"/>
            <a:ext cx="4000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Original Authorship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57200" y="4622800"/>
            <a:ext cx="3492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All code, trademarks, and algorithms are originally authored or properly licensed.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996634" y="3962400"/>
            <a:ext cx="0" cy="1371600"/>
          </a:xfrm>
          <a:prstGeom prst="line">
            <a:avLst/>
          </a:prstGeom>
          <a:noFill/>
          <a:ln w="25400">
            <a:solidFill>
              <a:srgbClr val="5A6C8C"/>
            </a:solidFill>
            <a:prstDash val="solid"/>
            <a:headEnd type="none"/>
            <a:tailEnd type="none"/>
          </a:ln>
        </p:spPr>
      </p:sp>
      <p:sp>
        <p:nvSpPr>
          <p:cNvPr id="18" name="Shape 16"/>
          <p:cNvSpPr/>
          <p:nvPr/>
        </p:nvSpPr>
        <p:spPr>
          <a:xfrm>
            <a:off x="4148534" y="3962400"/>
            <a:ext cx="0" cy="1371600"/>
          </a:xfrm>
          <a:prstGeom prst="line">
            <a:avLst/>
          </a:prstGeom>
          <a:noFill/>
          <a:ln w="25400">
            <a:solidFill>
              <a:srgbClr val="5A6C8C"/>
            </a:solidFill>
            <a:prstDash val="solid"/>
            <a:headEnd type="none"/>
            <a:tailEnd type="none"/>
          </a:ln>
        </p:spPr>
      </p:sp>
      <p:sp>
        <p:nvSpPr>
          <p:cNvPr id="19" name="Text 17"/>
          <p:cNvSpPr/>
          <p:nvPr/>
        </p:nvSpPr>
        <p:spPr>
          <a:xfrm>
            <a:off x="4123134" y="4165600"/>
            <a:ext cx="3949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Encumbrances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77134" y="4622800"/>
            <a:ext cx="3441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Free from third-party claims, copyleft restrictions, and IP conflicts.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992269" y="4165600"/>
            <a:ext cx="4000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Clean Title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246269" y="4622800"/>
            <a:ext cx="3492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 gain clear ownership, ensuring a secure and compliant acquisition.</a:t>
            </a:r>
            <a:endParaRPr lang="en-US" sz="1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445" y="1882140"/>
            <a:ext cx="12161520" cy="3093720"/>
          </a:xfrm>
          <a:prstGeom prst="rect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4445" y="1882140"/>
            <a:ext cx="12161520" cy="3093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kimi-img.moonshot.cn/pub/slides/slides_tmpl/image/25-08-27-20:04:04-d2nf8d18bjvh7rlj09o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400" y="1410335"/>
            <a:ext cx="4041775" cy="40417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65835" y="1959610"/>
            <a:ext cx="4088765" cy="13220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65835" y="3345815"/>
            <a:ext cx="7242175" cy="706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Extras &amp; Next Steps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221220" y="1875155"/>
            <a:ext cx="3108325" cy="3108325"/>
          </a:xfrm>
          <a:prstGeom prst="ellipse">
            <a:avLst/>
          </a:prstGeom>
          <a:solidFill>
            <a:srgbClr val="000000">
              <a:alpha val="25882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7221220" y="1875155"/>
            <a:ext cx="3108325" cy="31083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4000" y="254000"/>
            <a:ext cx="5943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 Website Preview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54000" y="965200"/>
            <a:ext cx="5435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professional, ready-to-launch marketing site is included.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55600" y="2032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03200" y="101600"/>
                </a:moveTo>
                <a:cubicBezTo>
                  <a:pt x="203200" y="101957"/>
                  <a:pt x="203200" y="102314"/>
                  <a:pt x="203200" y="102672"/>
                </a:cubicBezTo>
                <a:cubicBezTo>
                  <a:pt x="203041" y="117157"/>
                  <a:pt x="189865" y="127000"/>
                  <a:pt x="175379" y="127000"/>
                </a:cubicBezTo>
                <a:lnTo>
                  <a:pt x="136525" y="127000"/>
                </a:lnTo>
                <a:cubicBezTo>
                  <a:pt x="126008" y="127000"/>
                  <a:pt x="117475" y="135533"/>
                  <a:pt x="117475" y="146050"/>
                </a:cubicBezTo>
                <a:cubicBezTo>
                  <a:pt x="117475" y="147399"/>
                  <a:pt x="117634" y="148709"/>
                  <a:pt x="117872" y="149979"/>
                </a:cubicBezTo>
                <a:cubicBezTo>
                  <a:pt x="118705" y="154027"/>
                  <a:pt x="120452" y="157917"/>
                  <a:pt x="122158" y="161846"/>
                </a:cubicBezTo>
                <a:cubicBezTo>
                  <a:pt x="124579" y="167323"/>
                  <a:pt x="126960" y="172760"/>
                  <a:pt x="126960" y="178514"/>
                </a:cubicBezTo>
                <a:cubicBezTo>
                  <a:pt x="126960" y="191135"/>
                  <a:pt x="118388" y="202605"/>
                  <a:pt x="105767" y="203121"/>
                </a:cubicBezTo>
                <a:cubicBezTo>
                  <a:pt x="104378" y="203160"/>
                  <a:pt x="102989" y="203200"/>
                  <a:pt x="101560" y="203200"/>
                </a:cubicBezTo>
                <a:cubicBezTo>
                  <a:pt x="45442" y="203200"/>
                  <a:pt x="-40" y="157718"/>
                  <a:pt x="-40" y="101600"/>
                </a:cubicBezTo>
                <a:cubicBezTo>
                  <a:pt x="-40" y="45482"/>
                  <a:pt x="45482" y="0"/>
                  <a:pt x="101600" y="0"/>
                </a:cubicBezTo>
                <a:cubicBezTo>
                  <a:pt x="157718" y="0"/>
                  <a:pt x="203200" y="45482"/>
                  <a:pt x="203200" y="101600"/>
                </a:cubicBezTo>
                <a:close/>
                <a:moveTo>
                  <a:pt x="50800" y="114300"/>
                </a:moveTo>
                <a:cubicBezTo>
                  <a:pt x="50800" y="107291"/>
                  <a:pt x="45109" y="101600"/>
                  <a:pt x="38100" y="101600"/>
                </a:cubicBezTo>
                <a:cubicBezTo>
                  <a:pt x="31091" y="101600"/>
                  <a:pt x="25400" y="107291"/>
                  <a:pt x="25400" y="114300"/>
                </a:cubicBezTo>
                <a:cubicBezTo>
                  <a:pt x="25400" y="121309"/>
                  <a:pt x="31091" y="127000"/>
                  <a:pt x="38100" y="127000"/>
                </a:cubicBezTo>
                <a:cubicBezTo>
                  <a:pt x="45109" y="127000"/>
                  <a:pt x="50800" y="121309"/>
                  <a:pt x="50800" y="114300"/>
                </a:cubicBezTo>
                <a:close/>
                <a:moveTo>
                  <a:pt x="50800" y="76200"/>
                </a:moveTo>
                <a:cubicBezTo>
                  <a:pt x="57809" y="76200"/>
                  <a:pt x="63500" y="70509"/>
                  <a:pt x="63500" y="63500"/>
                </a:cubicBezTo>
                <a:cubicBezTo>
                  <a:pt x="63500" y="56491"/>
                  <a:pt x="57809" y="50800"/>
                  <a:pt x="50800" y="50800"/>
                </a:cubicBezTo>
                <a:cubicBezTo>
                  <a:pt x="43791" y="50800"/>
                  <a:pt x="38100" y="56491"/>
                  <a:pt x="38100" y="63500"/>
                </a:cubicBezTo>
                <a:cubicBezTo>
                  <a:pt x="38100" y="70509"/>
                  <a:pt x="43791" y="76200"/>
                  <a:pt x="50800" y="76200"/>
                </a:cubicBezTo>
                <a:close/>
                <a:moveTo>
                  <a:pt x="114300" y="38100"/>
                </a:moveTo>
                <a:cubicBezTo>
                  <a:pt x="114300" y="31091"/>
                  <a:pt x="108609" y="25400"/>
                  <a:pt x="101600" y="25400"/>
                </a:cubicBezTo>
                <a:cubicBezTo>
                  <a:pt x="94591" y="25400"/>
                  <a:pt x="88900" y="31091"/>
                  <a:pt x="88900" y="38100"/>
                </a:cubicBezTo>
                <a:cubicBezTo>
                  <a:pt x="88900" y="45109"/>
                  <a:pt x="94591" y="50800"/>
                  <a:pt x="101600" y="50800"/>
                </a:cubicBezTo>
                <a:cubicBezTo>
                  <a:pt x="108609" y="50800"/>
                  <a:pt x="114300" y="45109"/>
                  <a:pt x="114300" y="38100"/>
                </a:cubicBezTo>
                <a:close/>
                <a:moveTo>
                  <a:pt x="152400" y="76200"/>
                </a:moveTo>
                <a:cubicBezTo>
                  <a:pt x="159409" y="76200"/>
                  <a:pt x="165100" y="70509"/>
                  <a:pt x="165100" y="63500"/>
                </a:cubicBezTo>
                <a:cubicBezTo>
                  <a:pt x="165100" y="56491"/>
                  <a:pt x="159409" y="50800"/>
                  <a:pt x="152400" y="50800"/>
                </a:cubicBezTo>
                <a:cubicBezTo>
                  <a:pt x="145391" y="50800"/>
                  <a:pt x="139700" y="56491"/>
                  <a:pt x="139700" y="63500"/>
                </a:cubicBezTo>
                <a:cubicBezTo>
                  <a:pt x="139700" y="70509"/>
                  <a:pt x="145391" y="76200"/>
                  <a:pt x="152400" y="76200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5" name="Text 13"/>
          <p:cNvSpPr/>
          <p:nvPr/>
        </p:nvSpPr>
        <p:spPr>
          <a:xfrm>
            <a:off x="660400" y="1981200"/>
            <a:ext cx="553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Built with React &amp; PixelBlast for a modern look.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93700" y="2489200"/>
            <a:ext cx="127000" cy="203200"/>
          </a:xfrm>
          <a:custGeom>
            <a:avLst/>
            <a:gdLst/>
            <a:ahLst/>
            <a:cxnLst/>
            <a:rect l="l" t="t" r="r" b="b"/>
            <a:pathLst>
              <a:path w="127000" h="203200">
                <a:moveTo>
                  <a:pt x="53975" y="9525"/>
                </a:moveTo>
                <a:cubicBezTo>
                  <a:pt x="53975" y="4247"/>
                  <a:pt x="58222" y="0"/>
                  <a:pt x="63500" y="0"/>
                </a:cubicBezTo>
                <a:cubicBezTo>
                  <a:pt x="68778" y="0"/>
                  <a:pt x="73025" y="4247"/>
                  <a:pt x="73025" y="9525"/>
                </a:cubicBezTo>
                <a:lnTo>
                  <a:pt x="73025" y="25400"/>
                </a:lnTo>
                <a:lnTo>
                  <a:pt x="95250" y="25400"/>
                </a:lnTo>
                <a:cubicBezTo>
                  <a:pt x="102275" y="25400"/>
                  <a:pt x="107950" y="31075"/>
                  <a:pt x="107950" y="38100"/>
                </a:cubicBezTo>
                <a:cubicBezTo>
                  <a:pt x="107950" y="45125"/>
                  <a:pt x="102275" y="50800"/>
                  <a:pt x="95250" y="50800"/>
                </a:cubicBezTo>
                <a:lnTo>
                  <a:pt x="49649" y="50800"/>
                </a:lnTo>
                <a:cubicBezTo>
                  <a:pt x="39767" y="50800"/>
                  <a:pt x="31750" y="58817"/>
                  <a:pt x="31750" y="68699"/>
                </a:cubicBezTo>
                <a:cubicBezTo>
                  <a:pt x="31750" y="77629"/>
                  <a:pt x="38298" y="85169"/>
                  <a:pt x="47109" y="86439"/>
                </a:cubicBezTo>
                <a:lnTo>
                  <a:pt x="83463" y="91638"/>
                </a:lnTo>
                <a:cubicBezTo>
                  <a:pt x="104815" y="94694"/>
                  <a:pt x="120650" y="112951"/>
                  <a:pt x="120650" y="134501"/>
                </a:cubicBezTo>
                <a:cubicBezTo>
                  <a:pt x="120650" y="158433"/>
                  <a:pt x="101243" y="177800"/>
                  <a:pt x="77351" y="177800"/>
                </a:cubicBezTo>
                <a:lnTo>
                  <a:pt x="73025" y="177800"/>
                </a:lnTo>
                <a:lnTo>
                  <a:pt x="73025" y="193675"/>
                </a:lnTo>
                <a:cubicBezTo>
                  <a:pt x="73025" y="198953"/>
                  <a:pt x="68778" y="203200"/>
                  <a:pt x="63500" y="203200"/>
                </a:cubicBezTo>
                <a:cubicBezTo>
                  <a:pt x="58222" y="203200"/>
                  <a:pt x="53975" y="198953"/>
                  <a:pt x="53975" y="193675"/>
                </a:cubicBezTo>
                <a:lnTo>
                  <a:pt x="53975" y="177800"/>
                </a:lnTo>
                <a:lnTo>
                  <a:pt x="25400" y="177800"/>
                </a:lnTo>
                <a:cubicBezTo>
                  <a:pt x="18375" y="177800"/>
                  <a:pt x="12700" y="172125"/>
                  <a:pt x="12700" y="165100"/>
                </a:cubicBezTo>
                <a:cubicBezTo>
                  <a:pt x="12700" y="158075"/>
                  <a:pt x="18375" y="152400"/>
                  <a:pt x="25400" y="152400"/>
                </a:cubicBezTo>
                <a:lnTo>
                  <a:pt x="77351" y="152400"/>
                </a:lnTo>
                <a:cubicBezTo>
                  <a:pt x="87233" y="152400"/>
                  <a:pt x="95250" y="144383"/>
                  <a:pt x="95250" y="134501"/>
                </a:cubicBezTo>
                <a:cubicBezTo>
                  <a:pt x="95250" y="125571"/>
                  <a:pt x="88702" y="118031"/>
                  <a:pt x="79891" y="116761"/>
                </a:cubicBezTo>
                <a:lnTo>
                  <a:pt x="43537" y="111562"/>
                </a:lnTo>
                <a:cubicBezTo>
                  <a:pt x="22185" y="108545"/>
                  <a:pt x="6350" y="90249"/>
                  <a:pt x="6350" y="68699"/>
                </a:cubicBezTo>
                <a:cubicBezTo>
                  <a:pt x="6350" y="44807"/>
                  <a:pt x="25757" y="25400"/>
                  <a:pt x="49649" y="25400"/>
                </a:cubicBezTo>
                <a:lnTo>
                  <a:pt x="53975" y="25400"/>
                </a:lnTo>
                <a:lnTo>
                  <a:pt x="53975" y="9525"/>
                </a:ln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7" name="Text 15"/>
          <p:cNvSpPr/>
          <p:nvPr/>
        </p:nvSpPr>
        <p:spPr>
          <a:xfrm>
            <a:off x="660400" y="2438400"/>
            <a:ext cx="553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Features clear pricing tiers and a value calculator.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55600" y="2946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127000"/>
                </a:moveTo>
                <a:lnTo>
                  <a:pt x="9723" y="127000"/>
                </a:lnTo>
                <a:cubicBezTo>
                  <a:pt x="-159" y="127000"/>
                  <a:pt x="-6231" y="116245"/>
                  <a:pt x="-1151" y="107752"/>
                </a:cubicBezTo>
                <a:lnTo>
                  <a:pt x="19844" y="72747"/>
                </a:lnTo>
                <a:cubicBezTo>
                  <a:pt x="23297" y="66993"/>
                  <a:pt x="29488" y="63500"/>
                  <a:pt x="36195" y="63500"/>
                </a:cubicBezTo>
                <a:lnTo>
                  <a:pt x="73898" y="63500"/>
                </a:lnTo>
                <a:cubicBezTo>
                  <a:pt x="104100" y="12343"/>
                  <a:pt x="149146" y="9763"/>
                  <a:pt x="179268" y="14168"/>
                </a:cubicBezTo>
                <a:cubicBezTo>
                  <a:pt x="184348" y="14923"/>
                  <a:pt x="188317" y="18891"/>
                  <a:pt x="189032" y="23932"/>
                </a:cubicBezTo>
                <a:cubicBezTo>
                  <a:pt x="193437" y="54054"/>
                  <a:pt x="190857" y="99100"/>
                  <a:pt x="139700" y="129302"/>
                </a:cubicBezTo>
                <a:lnTo>
                  <a:pt x="139700" y="167005"/>
                </a:lnTo>
                <a:cubicBezTo>
                  <a:pt x="139700" y="173712"/>
                  <a:pt x="136208" y="179903"/>
                  <a:pt x="130453" y="183356"/>
                </a:cubicBezTo>
                <a:lnTo>
                  <a:pt x="95448" y="204351"/>
                </a:lnTo>
                <a:cubicBezTo>
                  <a:pt x="86995" y="209431"/>
                  <a:pt x="76200" y="203319"/>
                  <a:pt x="76200" y="193477"/>
                </a:cubicBezTo>
                <a:lnTo>
                  <a:pt x="76200" y="152400"/>
                </a:lnTo>
                <a:cubicBezTo>
                  <a:pt x="76200" y="138390"/>
                  <a:pt x="64810" y="127000"/>
                  <a:pt x="50800" y="127000"/>
                </a:cubicBezTo>
                <a:lnTo>
                  <a:pt x="50760" y="127000"/>
                </a:lnTo>
                <a:close/>
                <a:moveTo>
                  <a:pt x="158750" y="63500"/>
                </a:moveTo>
                <a:cubicBezTo>
                  <a:pt x="158750" y="52986"/>
                  <a:pt x="150214" y="44450"/>
                  <a:pt x="139700" y="44450"/>
                </a:cubicBezTo>
                <a:cubicBezTo>
                  <a:pt x="129186" y="44450"/>
                  <a:pt x="120650" y="52986"/>
                  <a:pt x="120650" y="63500"/>
                </a:cubicBezTo>
                <a:cubicBezTo>
                  <a:pt x="120650" y="74014"/>
                  <a:pt x="129186" y="82550"/>
                  <a:pt x="139700" y="82550"/>
                </a:cubicBezTo>
                <a:cubicBezTo>
                  <a:pt x="150214" y="82550"/>
                  <a:pt x="158750" y="74014"/>
                  <a:pt x="158750" y="63500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9" name="Text 17"/>
          <p:cNvSpPr/>
          <p:nvPr/>
        </p:nvSpPr>
        <p:spPr>
          <a:xfrm>
            <a:off x="660400" y="2895600"/>
            <a:ext cx="553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Allows you to establish brand presence instantly.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99200" y="457200"/>
            <a:ext cx="5334000" cy="5842000"/>
          </a:xfrm>
          <a:custGeom>
            <a:avLst/>
            <a:gdLst/>
            <a:ahLst/>
            <a:cxnLst/>
            <a:rect l="l" t="t" r="r" b="b"/>
            <a:pathLst>
              <a:path w="5334000" h="5842000">
                <a:moveTo>
                  <a:pt x="101613" y="0"/>
                </a:moveTo>
                <a:lnTo>
                  <a:pt x="5232387" y="0"/>
                </a:lnTo>
                <a:cubicBezTo>
                  <a:pt x="5288506" y="0"/>
                  <a:pt x="5334000" y="45494"/>
                  <a:pt x="5334000" y="101613"/>
                </a:cubicBezTo>
                <a:lnTo>
                  <a:pt x="5334000" y="5740387"/>
                </a:lnTo>
                <a:cubicBezTo>
                  <a:pt x="5334000" y="5796506"/>
                  <a:pt x="5288506" y="5842000"/>
                  <a:pt x="5232387" y="5842000"/>
                </a:cubicBezTo>
                <a:lnTo>
                  <a:pt x="101613" y="5842000"/>
                </a:lnTo>
                <a:cubicBezTo>
                  <a:pt x="45494" y="5842000"/>
                  <a:pt x="0" y="5796506"/>
                  <a:pt x="0" y="57403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50800">
            <a:solidFill>
              <a:srgbClr val="5A6C8C"/>
            </a:solidFill>
            <a:prstDash val="solid"/>
          </a:ln>
          <a:effectLst>
            <a:outerShdw sx="100000" sy="100000" kx="0" ky="0" algn="bl" rotWithShape="0" blurRad="635000" dist="317500" dir="5400000">
              <a:srgbClr val="000000">
                <a:alpha val="25098"/>
              </a:srgbClr>
            </a:outerShdw>
          </a:effectLst>
        </p:spPr>
      </p:sp>
      <p:pic>
        <p:nvPicPr>
          <p:cNvPr id="21" name="Image 0" descr="https://kimi-web-img.moonshot.cn/img/www.25xt.com/ed5cbbf475f0b01e48f80281c6730e575bc29107.jpg">    </p:cNvPr>
          <p:cNvPicPr>
            <a:picLocks noChangeAspect="1"/>
          </p:cNvPicPr>
          <p:nvPr/>
        </p:nvPicPr>
        <p:blipFill>
          <a:blip r:embed="rId1"/>
          <a:srcRect l="15507" r="15507" t="0" b="0"/>
          <a:stretch/>
        </p:blipFill>
        <p:spPr>
          <a:xfrm>
            <a:off x="6350000" y="508000"/>
            <a:ext cx="5334000" cy="5842000"/>
          </a:xfrm>
          <a:prstGeom prst="roundRect">
            <a:avLst>
              <a:gd name="adj" fmla="val 1905"/>
            </a:avLst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6019800" y="2053189"/>
            <a:ext cx="293611" cy="293736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3" name="Text 1"/>
          <p:cNvSpPr/>
          <p:nvPr/>
        </p:nvSpPr>
        <p:spPr>
          <a:xfrm rot="5400000">
            <a:off x="6019800" y="2053189"/>
            <a:ext cx="293611" cy="2937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5400000">
            <a:off x="6132727" y="2166164"/>
            <a:ext cx="293611" cy="293736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 rot="5400000">
            <a:off x="6132727" y="2166164"/>
            <a:ext cx="293611" cy="2937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 rot="5400000">
            <a:off x="6019800" y="2952944"/>
            <a:ext cx="293611" cy="293331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7" name="Text 5"/>
          <p:cNvSpPr/>
          <p:nvPr/>
        </p:nvSpPr>
        <p:spPr>
          <a:xfrm rot="5400000">
            <a:off x="6019800" y="2952944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6132727" y="3065764"/>
            <a:ext cx="293611" cy="293331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6132727" y="3065764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6019800" y="3852104"/>
            <a:ext cx="293611" cy="293331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6019800" y="3852104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 rot="5400000">
            <a:off x="6132727" y="3964924"/>
            <a:ext cx="293611" cy="293331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 rot="5400000">
            <a:off x="6132727" y="3964924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 rot="5400000">
            <a:off x="6019800" y="4751264"/>
            <a:ext cx="293611" cy="293331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15" name="Text 13"/>
          <p:cNvSpPr/>
          <p:nvPr/>
        </p:nvSpPr>
        <p:spPr>
          <a:xfrm rot="5400000">
            <a:off x="6019800" y="4751264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 rot="5400000">
            <a:off x="6132727" y="4864084"/>
            <a:ext cx="293611" cy="293331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 rot="5400000">
            <a:off x="6132727" y="4864084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8" name="Image 0" descr="https://kimi-img.moonshot.cn/pub/slides/slides_tmpl/image/25-08-27-20:04:07-d2nf8dp8bjvh7rlj09qg.png">    </p:cNvPr>
          <p:cNvPicPr>
            <a:picLocks noChangeAspect="1"/>
          </p:cNvPicPr>
          <p:nvPr/>
        </p:nvPicPr>
        <p:blipFill>
          <a:blip r:embed="rId1"/>
          <a:srcRect l="60" r="60" t="0" b="0"/>
          <a:stretch/>
        </p:blipFill>
        <p:spPr>
          <a:xfrm flipH="1">
            <a:off x="0" y="-1905"/>
            <a:ext cx="5273040" cy="6847205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5577205" y="525780"/>
            <a:ext cx="3513455" cy="9220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5400" b="1" dirty="0">
                <a:solidFill>
                  <a:srgbClr val="FFFFF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</a:t>
            </a:r>
            <a:pPr algn="l" indent="0" marL="0">
              <a:lnSpc>
                <a:spcPct val="100000"/>
              </a:lnSpc>
              <a:buNone/>
            </a:pPr>
            <a:r>
              <a:rPr lang="en-US" sz="5400" b="1" dirty="0">
                <a:solidFill>
                  <a:srgbClr val="FFFFF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FFFFFE">
                    <a:alpha val="27843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FFFFF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506517" y="2024380"/>
            <a:ext cx="686598" cy="4603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7150202" y="2052059"/>
            <a:ext cx="4566216" cy="415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Product Proof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506517" y="2924175"/>
            <a:ext cx="686598" cy="46030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7150202" y="2952380"/>
            <a:ext cx="4566780" cy="3988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Market &amp; Growth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6506517" y="3823335"/>
            <a:ext cx="686598" cy="46030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7150202" y="3851540"/>
            <a:ext cx="4567345" cy="3988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Legal &amp; IP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506517" y="4722495"/>
            <a:ext cx="686598" cy="46030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7150202" y="4750700"/>
            <a:ext cx="4567910" cy="3988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Extras &amp; Next Steps</a:t>
            </a:r>
            <a:endParaRPr 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0" y="2540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One-Pager Brochure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0" y="9652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portable leave-behind to reinforce key selling points.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67266" y="1599565"/>
            <a:ext cx="11684000" cy="4978400"/>
          </a:xfrm>
          <a:custGeom>
            <a:avLst/>
            <a:gdLst/>
            <a:ahLst/>
            <a:cxnLst/>
            <a:rect l="l" t="t" r="r" b="b"/>
            <a:pathLst>
              <a:path w="11684000" h="4978400">
                <a:moveTo>
                  <a:pt x="101609" y="0"/>
                </a:moveTo>
                <a:lnTo>
                  <a:pt x="11582391" y="0"/>
                </a:lnTo>
                <a:cubicBezTo>
                  <a:pt x="11638508" y="0"/>
                  <a:pt x="11684000" y="45492"/>
                  <a:pt x="11684000" y="101609"/>
                </a:cubicBezTo>
                <a:lnTo>
                  <a:pt x="11684000" y="4876791"/>
                </a:lnTo>
                <a:cubicBezTo>
                  <a:pt x="11684000" y="4932908"/>
                  <a:pt x="11638508" y="4978400"/>
                  <a:pt x="11582391" y="4978400"/>
                </a:cubicBezTo>
                <a:lnTo>
                  <a:pt x="101609" y="4978400"/>
                </a:lnTo>
                <a:cubicBezTo>
                  <a:pt x="45492" y="4978400"/>
                  <a:pt x="0" y="4932908"/>
                  <a:pt x="0" y="4876791"/>
                </a:cubicBezTo>
                <a:lnTo>
                  <a:pt x="0" y="101609"/>
                </a:lnTo>
                <a:cubicBezTo>
                  <a:pt x="0" y="45492"/>
                  <a:pt x="45492" y="0"/>
                  <a:pt x="101609" y="0"/>
                </a:cubicBezTo>
                <a:close/>
              </a:path>
            </a:pathLst>
          </a:custGeom>
          <a:solidFill>
            <a:srgbClr val="5A6C8C">
              <a:alpha val="3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4329906" y="3708400"/>
            <a:ext cx="3530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BackupIQ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243966" y="4308833"/>
            <a:ext cx="3530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Turnkey Backup Platform</a:t>
            </a:r>
            <a:endParaRPr lang="en-US" sz="1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4000" y="8636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Upload Checklist for Acquire.com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54000" y="1778000"/>
            <a:ext cx="8534400" cy="1016000"/>
          </a:xfrm>
          <a:custGeom>
            <a:avLst/>
            <a:gdLst/>
            <a:ahLst/>
            <a:cxnLst/>
            <a:rect l="l" t="t" r="r" b="b"/>
            <a:pathLst>
              <a:path w="8534400" h="1016000">
                <a:moveTo>
                  <a:pt x="101600" y="0"/>
                </a:moveTo>
                <a:lnTo>
                  <a:pt x="8432800" y="0"/>
                </a:lnTo>
                <a:cubicBezTo>
                  <a:pt x="8488875" y="0"/>
                  <a:pt x="8534400" y="45525"/>
                  <a:pt x="8534400" y="101600"/>
                </a:cubicBezTo>
                <a:lnTo>
                  <a:pt x="8534400" y="914400"/>
                </a:lnTo>
                <a:cubicBezTo>
                  <a:pt x="8534400" y="970475"/>
                  <a:pt x="8488875" y="1016000"/>
                  <a:pt x="8432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590550" y="21336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57150" y="0"/>
                </a:moveTo>
                <a:cubicBezTo>
                  <a:pt x="36135" y="0"/>
                  <a:pt x="19050" y="17085"/>
                  <a:pt x="19050" y="38100"/>
                </a:cubicBezTo>
                <a:lnTo>
                  <a:pt x="19050" y="266700"/>
                </a:lnTo>
                <a:cubicBezTo>
                  <a:pt x="19050" y="287715"/>
                  <a:pt x="36135" y="304800"/>
                  <a:pt x="57150" y="304800"/>
                </a:cubicBezTo>
                <a:lnTo>
                  <a:pt x="104775" y="304800"/>
                </a:lnTo>
                <a:lnTo>
                  <a:pt x="104775" y="238125"/>
                </a:lnTo>
                <a:cubicBezTo>
                  <a:pt x="104775" y="217110"/>
                  <a:pt x="121860" y="200025"/>
                  <a:pt x="142875" y="200025"/>
                </a:cubicBezTo>
                <a:lnTo>
                  <a:pt x="247650" y="200025"/>
                </a:lnTo>
                <a:lnTo>
                  <a:pt x="247650" y="101501"/>
                </a:lnTo>
                <a:cubicBezTo>
                  <a:pt x="247650" y="91380"/>
                  <a:pt x="243661" y="81677"/>
                  <a:pt x="236518" y="74533"/>
                </a:cubicBezTo>
                <a:lnTo>
                  <a:pt x="173057" y="11132"/>
                </a:lnTo>
                <a:cubicBezTo>
                  <a:pt x="165914" y="3989"/>
                  <a:pt x="156270" y="0"/>
                  <a:pt x="146149" y="0"/>
                </a:cubicBezTo>
                <a:lnTo>
                  <a:pt x="57150" y="0"/>
                </a:lnTo>
                <a:close/>
                <a:moveTo>
                  <a:pt x="212824" y="104775"/>
                </a:moveTo>
                <a:lnTo>
                  <a:pt x="157163" y="104775"/>
                </a:lnTo>
                <a:cubicBezTo>
                  <a:pt x="149245" y="104775"/>
                  <a:pt x="142875" y="98405"/>
                  <a:pt x="142875" y="90488"/>
                </a:cubicBezTo>
                <a:lnTo>
                  <a:pt x="142875" y="34826"/>
                </a:lnTo>
                <a:lnTo>
                  <a:pt x="212824" y="104775"/>
                </a:lnTo>
                <a:close/>
                <a:moveTo>
                  <a:pt x="142875" y="226219"/>
                </a:moveTo>
                <a:cubicBezTo>
                  <a:pt x="136327" y="226219"/>
                  <a:pt x="130969" y="231577"/>
                  <a:pt x="130969" y="238125"/>
                </a:cubicBezTo>
                <a:lnTo>
                  <a:pt x="130969" y="314325"/>
                </a:lnTo>
                <a:cubicBezTo>
                  <a:pt x="130969" y="320873"/>
                  <a:pt x="136327" y="326231"/>
                  <a:pt x="142875" y="326231"/>
                </a:cubicBezTo>
                <a:cubicBezTo>
                  <a:pt x="149423" y="326231"/>
                  <a:pt x="154781" y="320873"/>
                  <a:pt x="154781" y="314325"/>
                </a:cubicBezTo>
                <a:lnTo>
                  <a:pt x="154781" y="297656"/>
                </a:lnTo>
                <a:lnTo>
                  <a:pt x="161925" y="297656"/>
                </a:lnTo>
                <a:cubicBezTo>
                  <a:pt x="181630" y="297656"/>
                  <a:pt x="197644" y="281642"/>
                  <a:pt x="197644" y="261937"/>
                </a:cubicBezTo>
                <a:cubicBezTo>
                  <a:pt x="197644" y="242233"/>
                  <a:pt x="181630" y="226219"/>
                  <a:pt x="161925" y="226219"/>
                </a:cubicBezTo>
                <a:lnTo>
                  <a:pt x="142875" y="226219"/>
                </a:lnTo>
                <a:close/>
                <a:moveTo>
                  <a:pt x="161925" y="273844"/>
                </a:moveTo>
                <a:lnTo>
                  <a:pt x="154781" y="273844"/>
                </a:lnTo>
                <a:lnTo>
                  <a:pt x="154781" y="250031"/>
                </a:lnTo>
                <a:lnTo>
                  <a:pt x="161925" y="250031"/>
                </a:lnTo>
                <a:cubicBezTo>
                  <a:pt x="168473" y="250031"/>
                  <a:pt x="173831" y="255389"/>
                  <a:pt x="173831" y="261937"/>
                </a:cubicBezTo>
                <a:cubicBezTo>
                  <a:pt x="173831" y="268486"/>
                  <a:pt x="168473" y="273844"/>
                  <a:pt x="161925" y="273844"/>
                </a:cubicBezTo>
                <a:close/>
                <a:moveTo>
                  <a:pt x="219075" y="226219"/>
                </a:moveTo>
                <a:cubicBezTo>
                  <a:pt x="212527" y="226219"/>
                  <a:pt x="207169" y="231577"/>
                  <a:pt x="207169" y="238125"/>
                </a:cubicBezTo>
                <a:lnTo>
                  <a:pt x="207169" y="314325"/>
                </a:lnTo>
                <a:cubicBezTo>
                  <a:pt x="207169" y="320873"/>
                  <a:pt x="212527" y="326231"/>
                  <a:pt x="219075" y="326231"/>
                </a:cubicBezTo>
                <a:lnTo>
                  <a:pt x="238125" y="326231"/>
                </a:lnTo>
                <a:cubicBezTo>
                  <a:pt x="255210" y="326231"/>
                  <a:pt x="269081" y="312360"/>
                  <a:pt x="269081" y="295275"/>
                </a:cubicBezTo>
                <a:lnTo>
                  <a:pt x="269081" y="257175"/>
                </a:lnTo>
                <a:cubicBezTo>
                  <a:pt x="269081" y="240090"/>
                  <a:pt x="255210" y="226219"/>
                  <a:pt x="238125" y="226219"/>
                </a:cubicBezTo>
                <a:lnTo>
                  <a:pt x="219075" y="226219"/>
                </a:lnTo>
                <a:close/>
                <a:moveTo>
                  <a:pt x="230981" y="302419"/>
                </a:moveTo>
                <a:lnTo>
                  <a:pt x="230981" y="250031"/>
                </a:lnTo>
                <a:lnTo>
                  <a:pt x="238125" y="250031"/>
                </a:lnTo>
                <a:cubicBezTo>
                  <a:pt x="242054" y="250031"/>
                  <a:pt x="245269" y="253246"/>
                  <a:pt x="245269" y="257175"/>
                </a:cubicBezTo>
                <a:lnTo>
                  <a:pt x="245269" y="295275"/>
                </a:lnTo>
                <a:cubicBezTo>
                  <a:pt x="245269" y="299204"/>
                  <a:pt x="242054" y="302419"/>
                  <a:pt x="238125" y="302419"/>
                </a:cubicBezTo>
                <a:lnTo>
                  <a:pt x="230981" y="302419"/>
                </a:lnTo>
                <a:close/>
                <a:moveTo>
                  <a:pt x="283369" y="238125"/>
                </a:moveTo>
                <a:lnTo>
                  <a:pt x="283369" y="314325"/>
                </a:lnTo>
                <a:cubicBezTo>
                  <a:pt x="283369" y="320873"/>
                  <a:pt x="288727" y="326231"/>
                  <a:pt x="295275" y="326231"/>
                </a:cubicBezTo>
                <a:cubicBezTo>
                  <a:pt x="301823" y="326231"/>
                  <a:pt x="307181" y="320873"/>
                  <a:pt x="307181" y="314325"/>
                </a:cubicBezTo>
                <a:lnTo>
                  <a:pt x="307181" y="288131"/>
                </a:lnTo>
                <a:lnTo>
                  <a:pt x="323850" y="288131"/>
                </a:lnTo>
                <a:cubicBezTo>
                  <a:pt x="330398" y="288131"/>
                  <a:pt x="335756" y="282773"/>
                  <a:pt x="335756" y="276225"/>
                </a:cubicBezTo>
                <a:cubicBezTo>
                  <a:pt x="335756" y="269677"/>
                  <a:pt x="330398" y="264319"/>
                  <a:pt x="323850" y="264319"/>
                </a:cubicBezTo>
                <a:lnTo>
                  <a:pt x="307181" y="264319"/>
                </a:lnTo>
                <a:lnTo>
                  <a:pt x="307181" y="250031"/>
                </a:lnTo>
                <a:lnTo>
                  <a:pt x="323850" y="250031"/>
                </a:lnTo>
                <a:cubicBezTo>
                  <a:pt x="330398" y="250031"/>
                  <a:pt x="335756" y="244673"/>
                  <a:pt x="335756" y="238125"/>
                </a:cubicBezTo>
                <a:cubicBezTo>
                  <a:pt x="335756" y="231577"/>
                  <a:pt x="330398" y="226219"/>
                  <a:pt x="323850" y="226219"/>
                </a:cubicBezTo>
                <a:lnTo>
                  <a:pt x="295275" y="226219"/>
                </a:lnTo>
                <a:cubicBezTo>
                  <a:pt x="288727" y="226219"/>
                  <a:pt x="283369" y="231577"/>
                  <a:pt x="283369" y="238125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5" name="Text 13"/>
          <p:cNvSpPr/>
          <p:nvPr/>
        </p:nvSpPr>
        <p:spPr>
          <a:xfrm>
            <a:off x="1270000" y="1981200"/>
            <a:ext cx="744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PDF Documents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70000" y="2336800"/>
            <a:ext cx="7442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Pitch Deck, Growth Playbook, Competitor Table, License Agreement.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242300" y="2133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8" name="Shape 16"/>
          <p:cNvSpPr/>
          <p:nvPr/>
        </p:nvSpPr>
        <p:spPr>
          <a:xfrm>
            <a:off x="254000" y="2997200"/>
            <a:ext cx="8534400" cy="1016000"/>
          </a:xfrm>
          <a:custGeom>
            <a:avLst/>
            <a:gdLst/>
            <a:ahLst/>
            <a:cxnLst/>
            <a:rect l="l" t="t" r="r" b="b"/>
            <a:pathLst>
              <a:path w="8534400" h="1016000">
                <a:moveTo>
                  <a:pt x="101600" y="0"/>
                </a:moveTo>
                <a:lnTo>
                  <a:pt x="8432800" y="0"/>
                </a:lnTo>
                <a:cubicBezTo>
                  <a:pt x="8488875" y="0"/>
                  <a:pt x="8534400" y="45525"/>
                  <a:pt x="8534400" y="101600"/>
                </a:cubicBezTo>
                <a:lnTo>
                  <a:pt x="8534400" y="914400"/>
                </a:lnTo>
                <a:cubicBezTo>
                  <a:pt x="8534400" y="970475"/>
                  <a:pt x="8488875" y="1016000"/>
                  <a:pt x="8432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590550" y="33528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57150" y="38100"/>
                </a:moveTo>
                <a:cubicBezTo>
                  <a:pt x="36135" y="38100"/>
                  <a:pt x="19050" y="55185"/>
                  <a:pt x="19050" y="76200"/>
                </a:cubicBezTo>
                <a:lnTo>
                  <a:pt x="19050" y="228600"/>
                </a:lnTo>
                <a:cubicBezTo>
                  <a:pt x="19050" y="249615"/>
                  <a:pt x="36135" y="266700"/>
                  <a:pt x="57150" y="266700"/>
                </a:cubicBezTo>
                <a:lnTo>
                  <a:pt x="209550" y="266700"/>
                </a:lnTo>
                <a:cubicBezTo>
                  <a:pt x="230565" y="266700"/>
                  <a:pt x="247650" y="249615"/>
                  <a:pt x="247650" y="228600"/>
                </a:cubicBezTo>
                <a:lnTo>
                  <a:pt x="247650" y="76200"/>
                </a:lnTo>
                <a:cubicBezTo>
                  <a:pt x="247650" y="55185"/>
                  <a:pt x="230565" y="38100"/>
                  <a:pt x="209550" y="38100"/>
                </a:cubicBezTo>
                <a:lnTo>
                  <a:pt x="57150" y="38100"/>
                </a:lnTo>
                <a:close/>
                <a:moveTo>
                  <a:pt x="276225" y="200025"/>
                </a:moveTo>
                <a:lnTo>
                  <a:pt x="319980" y="235029"/>
                </a:lnTo>
                <a:cubicBezTo>
                  <a:pt x="322481" y="237053"/>
                  <a:pt x="325576" y="238125"/>
                  <a:pt x="328791" y="238125"/>
                </a:cubicBezTo>
                <a:cubicBezTo>
                  <a:pt x="336590" y="238125"/>
                  <a:pt x="342900" y="231815"/>
                  <a:pt x="342900" y="224016"/>
                </a:cubicBezTo>
                <a:lnTo>
                  <a:pt x="342900" y="80784"/>
                </a:lnTo>
                <a:cubicBezTo>
                  <a:pt x="342900" y="72985"/>
                  <a:pt x="336590" y="66675"/>
                  <a:pt x="328791" y="66675"/>
                </a:cubicBezTo>
                <a:cubicBezTo>
                  <a:pt x="325576" y="66675"/>
                  <a:pt x="322481" y="67747"/>
                  <a:pt x="319980" y="69771"/>
                </a:cubicBezTo>
                <a:lnTo>
                  <a:pt x="276225" y="104775"/>
                </a:lnTo>
                <a:lnTo>
                  <a:pt x="276225" y="200025"/>
                </a:ln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0" name="Text 18"/>
          <p:cNvSpPr/>
          <p:nvPr/>
        </p:nvSpPr>
        <p:spPr>
          <a:xfrm>
            <a:off x="1270000" y="3200400"/>
            <a:ext cx="744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Video Assets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70000" y="3556000"/>
            <a:ext cx="7442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Loom Demo Link (MP4).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242300" y="3352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3" name="Shape 21"/>
          <p:cNvSpPr/>
          <p:nvPr/>
        </p:nvSpPr>
        <p:spPr>
          <a:xfrm>
            <a:off x="254000" y="4216400"/>
            <a:ext cx="8534400" cy="1016000"/>
          </a:xfrm>
          <a:custGeom>
            <a:avLst/>
            <a:gdLst/>
            <a:ahLst/>
            <a:cxnLst/>
            <a:rect l="l" t="t" r="r" b="b"/>
            <a:pathLst>
              <a:path w="8534400" h="1016000">
                <a:moveTo>
                  <a:pt x="101600" y="0"/>
                </a:moveTo>
                <a:lnTo>
                  <a:pt x="8432800" y="0"/>
                </a:lnTo>
                <a:cubicBezTo>
                  <a:pt x="8488875" y="0"/>
                  <a:pt x="8534400" y="45525"/>
                  <a:pt x="8534400" y="101600"/>
                </a:cubicBezTo>
                <a:lnTo>
                  <a:pt x="8534400" y="914400"/>
                </a:lnTo>
                <a:cubicBezTo>
                  <a:pt x="8534400" y="970475"/>
                  <a:pt x="8488875" y="1016000"/>
                  <a:pt x="8432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47700" y="45720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0" y="38100"/>
                </a:moveTo>
                <a:cubicBezTo>
                  <a:pt x="0" y="17085"/>
                  <a:pt x="17085" y="0"/>
                  <a:pt x="38100" y="0"/>
                </a:cubicBezTo>
                <a:lnTo>
                  <a:pt x="127099" y="0"/>
                </a:lnTo>
                <a:cubicBezTo>
                  <a:pt x="137220" y="0"/>
                  <a:pt x="146923" y="3989"/>
                  <a:pt x="154067" y="11132"/>
                </a:cubicBezTo>
                <a:lnTo>
                  <a:pt x="217468" y="74593"/>
                </a:lnTo>
                <a:cubicBezTo>
                  <a:pt x="224611" y="81736"/>
                  <a:pt x="228600" y="91440"/>
                  <a:pt x="228600" y="101560"/>
                </a:cubicBezTo>
                <a:lnTo>
                  <a:pt x="228600" y="266700"/>
                </a:lnTo>
                <a:cubicBezTo>
                  <a:pt x="228600" y="287715"/>
                  <a:pt x="211515" y="304800"/>
                  <a:pt x="190500" y="304800"/>
                </a:cubicBezTo>
                <a:lnTo>
                  <a:pt x="38100" y="304800"/>
                </a:lnTo>
                <a:cubicBezTo>
                  <a:pt x="17085" y="304800"/>
                  <a:pt x="0" y="287715"/>
                  <a:pt x="0" y="266700"/>
                </a:cubicBezTo>
                <a:lnTo>
                  <a:pt x="0" y="38100"/>
                </a:lnTo>
                <a:close/>
                <a:moveTo>
                  <a:pt x="123825" y="34826"/>
                </a:moveTo>
                <a:lnTo>
                  <a:pt x="123825" y="90488"/>
                </a:lnTo>
                <a:cubicBezTo>
                  <a:pt x="123825" y="98405"/>
                  <a:pt x="130195" y="104775"/>
                  <a:pt x="138113" y="104775"/>
                </a:cubicBezTo>
                <a:lnTo>
                  <a:pt x="193774" y="104775"/>
                </a:lnTo>
                <a:lnTo>
                  <a:pt x="123825" y="34826"/>
                </a:lnTo>
                <a:close/>
                <a:moveTo>
                  <a:pt x="71438" y="152400"/>
                </a:moveTo>
                <a:cubicBezTo>
                  <a:pt x="63520" y="152400"/>
                  <a:pt x="57150" y="158770"/>
                  <a:pt x="57150" y="166688"/>
                </a:cubicBezTo>
                <a:cubicBezTo>
                  <a:pt x="57150" y="174605"/>
                  <a:pt x="63520" y="180975"/>
                  <a:pt x="71438" y="180975"/>
                </a:cubicBezTo>
                <a:lnTo>
                  <a:pt x="157163" y="180975"/>
                </a:lnTo>
                <a:cubicBezTo>
                  <a:pt x="165080" y="180975"/>
                  <a:pt x="171450" y="174605"/>
                  <a:pt x="171450" y="166688"/>
                </a:cubicBezTo>
                <a:cubicBezTo>
                  <a:pt x="171450" y="158770"/>
                  <a:pt x="165080" y="152400"/>
                  <a:pt x="157163" y="152400"/>
                </a:cubicBezTo>
                <a:lnTo>
                  <a:pt x="71438" y="152400"/>
                </a:lnTo>
                <a:close/>
                <a:moveTo>
                  <a:pt x="71438" y="209550"/>
                </a:moveTo>
                <a:cubicBezTo>
                  <a:pt x="63520" y="209550"/>
                  <a:pt x="57150" y="215920"/>
                  <a:pt x="57150" y="223838"/>
                </a:cubicBezTo>
                <a:cubicBezTo>
                  <a:pt x="57150" y="231755"/>
                  <a:pt x="63520" y="238125"/>
                  <a:pt x="71438" y="238125"/>
                </a:cubicBezTo>
                <a:lnTo>
                  <a:pt x="157163" y="238125"/>
                </a:lnTo>
                <a:cubicBezTo>
                  <a:pt x="165080" y="238125"/>
                  <a:pt x="171450" y="231755"/>
                  <a:pt x="171450" y="223838"/>
                </a:cubicBezTo>
                <a:cubicBezTo>
                  <a:pt x="171450" y="215920"/>
                  <a:pt x="165080" y="209550"/>
                  <a:pt x="157163" y="209550"/>
                </a:cubicBezTo>
                <a:lnTo>
                  <a:pt x="71438" y="209550"/>
                </a:ln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5" name="Text 23"/>
          <p:cNvSpPr/>
          <p:nvPr/>
        </p:nvSpPr>
        <p:spPr>
          <a:xfrm>
            <a:off x="1270000" y="4419600"/>
            <a:ext cx="744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Supporting Docs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70000" y="4775200"/>
            <a:ext cx="7442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Deployment Guide, Test Report.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42300" y="4572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8" name="Text 26"/>
          <p:cNvSpPr/>
          <p:nvPr/>
        </p:nvSpPr>
        <p:spPr>
          <a:xfrm>
            <a:off x="0" y="56388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complete, professional listing that accelerates buyer due diligence.</a:t>
            </a:r>
            <a:endParaRPr lang="en-US" sz="1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11-d2nf8ep8bjvh7rlj0a4g.png">    </p:cNvPr>
          <p:cNvPicPr>
            <a:picLocks noChangeAspect="1"/>
          </p:cNvPicPr>
          <p:nvPr/>
        </p:nvPicPr>
        <p:blipFill>
          <a:blip r:embed="rId1"/>
          <a:srcRect l="21" r="21" t="0" b="0"/>
          <a:stretch/>
        </p:blipFill>
        <p:spPr>
          <a:xfrm>
            <a:off x="0" y="0"/>
            <a:ext cx="1219898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152525" y="429260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1152525" y="429260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232535" y="4340518"/>
            <a:ext cx="1918970" cy="254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Douglas Mitchell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152525" y="493268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1152525" y="493268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32535" y="4980598"/>
            <a:ext cx="1918970" cy="254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September 2025 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41400" y="2111375"/>
            <a:ext cx="8546465" cy="1346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8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445" y="1882140"/>
            <a:ext cx="12161520" cy="3093720"/>
          </a:xfrm>
          <a:prstGeom prst="rect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4445" y="1882140"/>
            <a:ext cx="12161520" cy="3093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kimi-img.moonshot.cn/pub/slides/slides_tmpl/image/25-08-27-20:04:04-d2nf8d18bjvh7rlj09o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400" y="1410335"/>
            <a:ext cx="4041775" cy="40417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65835" y="1959610"/>
            <a:ext cx="4088765" cy="13220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65835" y="3345815"/>
            <a:ext cx="7242175" cy="706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Product Proof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221220" y="1875155"/>
            <a:ext cx="3108325" cy="3108325"/>
          </a:xfrm>
          <a:prstGeom prst="ellipse">
            <a:avLst/>
          </a:prstGeom>
          <a:solidFill>
            <a:srgbClr val="000000">
              <a:alpha val="25882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7221220" y="1875155"/>
            <a:ext cx="3108325" cy="31083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4000" y="2540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Architecture Overview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54000" y="8636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unified, secure, and scalable system for intelligent data protection.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905470" y="3352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15" name="Shape 13"/>
          <p:cNvSpPr/>
          <p:nvPr/>
        </p:nvSpPr>
        <p:spPr>
          <a:xfrm>
            <a:off x="1178520" y="3606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38100" y="19050"/>
                </a:moveTo>
                <a:cubicBezTo>
                  <a:pt x="17085" y="19050"/>
                  <a:pt x="0" y="36135"/>
                  <a:pt x="0" y="57150"/>
                </a:cubicBezTo>
                <a:lnTo>
                  <a:pt x="0" y="95250"/>
                </a:lnTo>
                <a:cubicBezTo>
                  <a:pt x="0" y="116265"/>
                  <a:pt x="17085" y="133350"/>
                  <a:pt x="38100" y="133350"/>
                </a:cubicBezTo>
                <a:lnTo>
                  <a:pt x="228600" y="133350"/>
                </a:lnTo>
                <a:cubicBezTo>
                  <a:pt x="249615" y="133350"/>
                  <a:pt x="266700" y="116265"/>
                  <a:pt x="266700" y="95250"/>
                </a:cubicBezTo>
                <a:lnTo>
                  <a:pt x="266700" y="57150"/>
                </a:lnTo>
                <a:cubicBezTo>
                  <a:pt x="266700" y="36135"/>
                  <a:pt x="249615" y="19050"/>
                  <a:pt x="228600" y="19050"/>
                </a:cubicBezTo>
                <a:lnTo>
                  <a:pt x="38100" y="19050"/>
                </a:lnTo>
                <a:close/>
                <a:moveTo>
                  <a:pt x="166688" y="61912"/>
                </a:moveTo>
                <a:cubicBezTo>
                  <a:pt x="174573" y="61912"/>
                  <a:pt x="180975" y="68315"/>
                  <a:pt x="180975" y="76200"/>
                </a:cubicBezTo>
                <a:cubicBezTo>
                  <a:pt x="180975" y="84085"/>
                  <a:pt x="174573" y="90488"/>
                  <a:pt x="166688" y="90488"/>
                </a:cubicBezTo>
                <a:cubicBezTo>
                  <a:pt x="158802" y="90488"/>
                  <a:pt x="152400" y="84085"/>
                  <a:pt x="152400" y="76200"/>
                </a:cubicBezTo>
                <a:cubicBezTo>
                  <a:pt x="152400" y="68315"/>
                  <a:pt x="158802" y="61912"/>
                  <a:pt x="166688" y="61912"/>
                </a:cubicBezTo>
                <a:close/>
                <a:moveTo>
                  <a:pt x="200025" y="76200"/>
                </a:moveTo>
                <a:cubicBezTo>
                  <a:pt x="200025" y="68315"/>
                  <a:pt x="206427" y="61912"/>
                  <a:pt x="214313" y="61912"/>
                </a:cubicBezTo>
                <a:cubicBezTo>
                  <a:pt x="222198" y="61912"/>
                  <a:pt x="228600" y="68315"/>
                  <a:pt x="228600" y="76200"/>
                </a:cubicBezTo>
                <a:cubicBezTo>
                  <a:pt x="228600" y="84085"/>
                  <a:pt x="222198" y="90488"/>
                  <a:pt x="214313" y="90488"/>
                </a:cubicBezTo>
                <a:cubicBezTo>
                  <a:pt x="206427" y="90488"/>
                  <a:pt x="200025" y="84085"/>
                  <a:pt x="200025" y="76200"/>
                </a:cubicBezTo>
                <a:close/>
                <a:moveTo>
                  <a:pt x="38100" y="171450"/>
                </a:moveTo>
                <a:cubicBezTo>
                  <a:pt x="17085" y="171450"/>
                  <a:pt x="0" y="188535"/>
                  <a:pt x="0" y="209550"/>
                </a:cubicBezTo>
                <a:lnTo>
                  <a:pt x="0" y="247650"/>
                </a:lnTo>
                <a:cubicBezTo>
                  <a:pt x="0" y="268665"/>
                  <a:pt x="17085" y="285750"/>
                  <a:pt x="38100" y="285750"/>
                </a:cubicBezTo>
                <a:lnTo>
                  <a:pt x="228600" y="285750"/>
                </a:lnTo>
                <a:cubicBezTo>
                  <a:pt x="249615" y="285750"/>
                  <a:pt x="266700" y="268665"/>
                  <a:pt x="266700" y="247650"/>
                </a:cubicBezTo>
                <a:lnTo>
                  <a:pt x="266700" y="209550"/>
                </a:lnTo>
                <a:cubicBezTo>
                  <a:pt x="266700" y="188535"/>
                  <a:pt x="249615" y="171450"/>
                  <a:pt x="228600" y="171450"/>
                </a:cubicBezTo>
                <a:lnTo>
                  <a:pt x="38100" y="171450"/>
                </a:lnTo>
                <a:close/>
                <a:moveTo>
                  <a:pt x="166688" y="214313"/>
                </a:moveTo>
                <a:cubicBezTo>
                  <a:pt x="174573" y="214313"/>
                  <a:pt x="180975" y="220715"/>
                  <a:pt x="180975" y="228600"/>
                </a:cubicBezTo>
                <a:cubicBezTo>
                  <a:pt x="180975" y="236485"/>
                  <a:pt x="174573" y="242888"/>
                  <a:pt x="166688" y="242888"/>
                </a:cubicBezTo>
                <a:cubicBezTo>
                  <a:pt x="158802" y="242888"/>
                  <a:pt x="152400" y="236485"/>
                  <a:pt x="152400" y="228600"/>
                </a:cubicBezTo>
                <a:cubicBezTo>
                  <a:pt x="152400" y="220715"/>
                  <a:pt x="158802" y="214313"/>
                  <a:pt x="166688" y="214313"/>
                </a:cubicBezTo>
                <a:close/>
                <a:moveTo>
                  <a:pt x="200025" y="228600"/>
                </a:moveTo>
                <a:cubicBezTo>
                  <a:pt x="200025" y="220715"/>
                  <a:pt x="206427" y="214313"/>
                  <a:pt x="214313" y="214313"/>
                </a:cubicBezTo>
                <a:cubicBezTo>
                  <a:pt x="222198" y="214313"/>
                  <a:pt x="228600" y="220715"/>
                  <a:pt x="228600" y="228600"/>
                </a:cubicBezTo>
                <a:cubicBezTo>
                  <a:pt x="228600" y="236485"/>
                  <a:pt x="222198" y="242888"/>
                  <a:pt x="214313" y="242888"/>
                </a:cubicBezTo>
                <a:cubicBezTo>
                  <a:pt x="206427" y="242888"/>
                  <a:pt x="200025" y="236485"/>
                  <a:pt x="200025" y="228600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16" name="Text 14"/>
          <p:cNvSpPr/>
          <p:nvPr/>
        </p:nvSpPr>
        <p:spPr>
          <a:xfrm>
            <a:off x="267295" y="4267200"/>
            <a:ext cx="2095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 Systems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215106" y="4572000"/>
            <a:ext cx="2197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Databases, File Systems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2623939" y="387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8C9DBE"/>
          </a:solidFill>
          <a:ln/>
        </p:spPr>
      </p:sp>
      <p:sp>
        <p:nvSpPr>
          <p:cNvPr id="19" name="Shape 17"/>
          <p:cNvSpPr/>
          <p:nvPr/>
        </p:nvSpPr>
        <p:spPr>
          <a:xfrm>
            <a:off x="3252589" y="3124200"/>
            <a:ext cx="2641600" cy="1828800"/>
          </a:xfrm>
          <a:custGeom>
            <a:avLst/>
            <a:gdLst/>
            <a:ahLst/>
            <a:cxnLst/>
            <a:rect l="l" t="t" r="r" b="b"/>
            <a:pathLst>
              <a:path w="2641600" h="1828800">
                <a:moveTo>
                  <a:pt x="101608" y="0"/>
                </a:moveTo>
                <a:lnTo>
                  <a:pt x="2539992" y="0"/>
                </a:lnTo>
                <a:cubicBezTo>
                  <a:pt x="2596108" y="0"/>
                  <a:pt x="2641600" y="45492"/>
                  <a:pt x="2641600" y="101608"/>
                </a:cubicBezTo>
                <a:lnTo>
                  <a:pt x="2641600" y="1727192"/>
                </a:lnTo>
                <a:cubicBezTo>
                  <a:pt x="2641600" y="1783308"/>
                  <a:pt x="2596108" y="1828800"/>
                  <a:pt x="25399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 w="25400">
            <a:solidFill>
              <a:srgbClr val="A8BBEA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4190206" y="3352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1" name="Shape 19"/>
          <p:cNvSpPr/>
          <p:nvPr/>
        </p:nvSpPr>
        <p:spPr>
          <a:xfrm>
            <a:off x="4406106" y="36068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22" name="Text 20"/>
          <p:cNvSpPr/>
          <p:nvPr/>
        </p:nvSpPr>
        <p:spPr>
          <a:xfrm>
            <a:off x="3501430" y="4267200"/>
            <a:ext cx="218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BackupIQ Engine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389709" y="4572000"/>
            <a:ext cx="2413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Docker, K8s, Health Checks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4822" y="387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8C9DBE"/>
          </a:solidFill>
          <a:ln/>
        </p:spPr>
      </p:sp>
      <p:sp>
        <p:nvSpPr>
          <p:cNvPr id="25" name="Shape 23"/>
          <p:cNvSpPr/>
          <p:nvPr/>
        </p:nvSpPr>
        <p:spPr>
          <a:xfrm>
            <a:off x="7474942" y="3352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26" name="Shape 24"/>
          <p:cNvSpPr/>
          <p:nvPr/>
        </p:nvSpPr>
        <p:spPr>
          <a:xfrm>
            <a:off x="7709892" y="36068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0" y="200025"/>
                </a:moveTo>
                <a:cubicBezTo>
                  <a:pt x="0" y="247352"/>
                  <a:pt x="38398" y="285750"/>
                  <a:pt x="85725" y="285750"/>
                </a:cubicBezTo>
                <a:lnTo>
                  <a:pt x="266700" y="285750"/>
                </a:lnTo>
                <a:cubicBezTo>
                  <a:pt x="308789" y="285750"/>
                  <a:pt x="342900" y="251639"/>
                  <a:pt x="342900" y="209550"/>
                </a:cubicBezTo>
                <a:cubicBezTo>
                  <a:pt x="342900" y="178832"/>
                  <a:pt x="324743" y="152340"/>
                  <a:pt x="298549" y="140315"/>
                </a:cubicBezTo>
                <a:cubicBezTo>
                  <a:pt x="302538" y="132517"/>
                  <a:pt x="304800" y="123646"/>
                  <a:pt x="304800" y="114300"/>
                </a:cubicBezTo>
                <a:cubicBezTo>
                  <a:pt x="304800" y="82748"/>
                  <a:pt x="279202" y="57150"/>
                  <a:pt x="247650" y="57150"/>
                </a:cubicBezTo>
                <a:cubicBezTo>
                  <a:pt x="237113" y="57150"/>
                  <a:pt x="227290" y="60007"/>
                  <a:pt x="218837" y="64949"/>
                </a:cubicBezTo>
                <a:cubicBezTo>
                  <a:pt x="204490" y="37683"/>
                  <a:pt x="175855" y="19050"/>
                  <a:pt x="142875" y="19050"/>
                </a:cubicBezTo>
                <a:cubicBezTo>
                  <a:pt x="95548" y="19050"/>
                  <a:pt x="57150" y="57448"/>
                  <a:pt x="57150" y="104775"/>
                </a:cubicBezTo>
                <a:cubicBezTo>
                  <a:pt x="57150" y="109537"/>
                  <a:pt x="57567" y="114240"/>
                  <a:pt x="58281" y="118765"/>
                </a:cubicBezTo>
                <a:cubicBezTo>
                  <a:pt x="24408" y="130195"/>
                  <a:pt x="0" y="162282"/>
                  <a:pt x="0" y="200025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7" name="Text 25"/>
          <p:cNvSpPr/>
          <p:nvPr/>
        </p:nvSpPr>
        <p:spPr>
          <a:xfrm>
            <a:off x="6933009" y="4267200"/>
            <a:ext cx="189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Cloud Storage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835378" y="4572000"/>
            <a:ext cx="2095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AWS S3, Object Stores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9193411" y="387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8C9DBE"/>
          </a:solidFill>
          <a:ln/>
        </p:spPr>
      </p:sp>
      <p:sp>
        <p:nvSpPr>
          <p:cNvPr id="30" name="Shape 28"/>
          <p:cNvSpPr/>
          <p:nvPr/>
        </p:nvSpPr>
        <p:spPr>
          <a:xfrm>
            <a:off x="10473531" y="3352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31" name="Shape 29"/>
          <p:cNvSpPr/>
          <p:nvPr/>
        </p:nvSpPr>
        <p:spPr>
          <a:xfrm>
            <a:off x="10727531" y="3606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32" name="Text 30"/>
          <p:cNvSpPr/>
          <p:nvPr/>
        </p:nvSpPr>
        <p:spPr>
          <a:xfrm>
            <a:off x="9982200" y="4267200"/>
            <a:ext cx="179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Observability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901634" y="4572000"/>
            <a:ext cx="1955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Prometheus, Logging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0" y="12446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Deployment in 5 Steps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34641" y="2159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14" name="Text 12"/>
          <p:cNvSpPr/>
          <p:nvPr/>
        </p:nvSpPr>
        <p:spPr>
          <a:xfrm>
            <a:off x="979091" y="2336800"/>
            <a:ext cx="723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95263" y="3073400"/>
            <a:ext cx="228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Clone &amp; Configure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75444" y="3378200"/>
            <a:ext cx="1930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Set up env variables.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312120" y="2565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18" name="Text 16"/>
          <p:cNvSpPr/>
          <p:nvPr/>
        </p:nvSpPr>
        <p:spPr>
          <a:xfrm>
            <a:off x="3356570" y="2743200"/>
            <a:ext cx="723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2465189" y="3479800"/>
            <a:ext cx="2501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 Compose Up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981722" y="3784600"/>
            <a:ext cx="1473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Start services.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689600" y="2159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22" name="Text 20"/>
          <p:cNvSpPr/>
          <p:nvPr/>
        </p:nvSpPr>
        <p:spPr>
          <a:xfrm>
            <a:off x="5734050" y="2336800"/>
            <a:ext cx="723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198269" y="3073400"/>
            <a:ext cx="179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 Check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134570" y="3378200"/>
            <a:ext cx="1917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curl /health endpoint.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067080" y="2565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26" name="Text 24"/>
          <p:cNvSpPr/>
          <p:nvPr/>
        </p:nvSpPr>
        <p:spPr>
          <a:xfrm>
            <a:off x="8111530" y="2743200"/>
            <a:ext cx="723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479705" y="3479800"/>
            <a:ext cx="199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Access Metrics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766447" y="3784600"/>
            <a:ext cx="1409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Visit /metrics.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0444559" y="2159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A6C8C"/>
          </a:solidFill>
          <a:ln/>
        </p:spPr>
      </p:sp>
      <p:sp>
        <p:nvSpPr>
          <p:cNvPr id="30" name="Text 28"/>
          <p:cNvSpPr/>
          <p:nvPr/>
        </p:nvSpPr>
        <p:spPr>
          <a:xfrm>
            <a:off x="10489009" y="2336800"/>
            <a:ext cx="723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919494" y="3073400"/>
            <a:ext cx="186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Deploy to K8s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037961" y="3378200"/>
            <a:ext cx="1625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Apply manifests.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254000" y="4394200"/>
            <a:ext cx="11684000" cy="1219200"/>
          </a:xfrm>
          <a:custGeom>
            <a:avLst/>
            <a:gdLst/>
            <a:ahLst/>
            <a:cxnLst/>
            <a:rect l="l" t="t" r="r" b="b"/>
            <a:pathLst>
              <a:path w="11684000" h="1219200">
                <a:moveTo>
                  <a:pt x="101596" y="0"/>
                </a:moveTo>
                <a:lnTo>
                  <a:pt x="11582404" y="0"/>
                </a:lnTo>
                <a:cubicBezTo>
                  <a:pt x="11638514" y="0"/>
                  <a:pt x="11684000" y="45486"/>
                  <a:pt x="11684000" y="101596"/>
                </a:cubicBezTo>
                <a:lnTo>
                  <a:pt x="11684000" y="1117604"/>
                </a:lnTo>
                <a:cubicBezTo>
                  <a:pt x="11684000" y="1173714"/>
                  <a:pt x="11638514" y="1219200"/>
                  <a:pt x="115824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pic>
        <p:nvPicPr>
          <p:cNvPr id="34" name="Image 0" descr="https://kimi-web-img.moonshot.cn/img/howfix.net/9818cdf87d6ccf35afe09ddaa23344817c731876.jpg">    </p:cNvPr>
          <p:cNvPicPr>
            <a:picLocks noChangeAspect="1"/>
          </p:cNvPicPr>
          <p:nvPr/>
        </p:nvPicPr>
        <p:blipFill>
          <a:blip r:embed="rId1"/>
          <a:srcRect l="0" r="0" t="35586" b="35586"/>
          <a:stretch/>
        </p:blipFill>
        <p:spPr>
          <a:xfrm>
            <a:off x="457200" y="4597400"/>
            <a:ext cx="3759200" cy="812800"/>
          </a:xfrm>
          <a:prstGeom prst="roundRect">
            <a:avLst>
              <a:gd name="adj" fmla="val 9375"/>
            </a:avLst>
          </a:prstGeom>
        </p:spPr>
      </p:pic>
      <p:sp>
        <p:nvSpPr>
          <p:cNvPr id="35" name="Text 32"/>
          <p:cNvSpPr/>
          <p:nvPr/>
        </p:nvSpPr>
        <p:spPr>
          <a:xfrm>
            <a:off x="4419402" y="4648200"/>
            <a:ext cx="39624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docker compose up -d</a:t>
            </a:r>
            <a:endParaRPr lang="en-US" sz="1600" dirty="0"/>
          </a:p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curl -sf http://localhost:8000/health</a:t>
            </a:r>
            <a:endParaRPr lang="en-US" sz="1600" dirty="0"/>
          </a:p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{"status": "ok"}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4000" y="2540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 &amp; Test Evidence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54000" y="9652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validation ensures reliability and security.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54000" y="1625600"/>
            <a:ext cx="7721600" cy="4978400"/>
          </a:xfrm>
          <a:custGeom>
            <a:avLst/>
            <a:gdLst/>
            <a:ahLst/>
            <a:cxnLst/>
            <a:rect l="l" t="t" r="r" b="b"/>
            <a:pathLst>
              <a:path w="7721600" h="4978400">
                <a:moveTo>
                  <a:pt x="101609" y="0"/>
                </a:moveTo>
                <a:lnTo>
                  <a:pt x="7619991" y="0"/>
                </a:lnTo>
                <a:cubicBezTo>
                  <a:pt x="7676108" y="0"/>
                  <a:pt x="7721600" y="45492"/>
                  <a:pt x="7721600" y="101609"/>
                </a:cubicBezTo>
                <a:lnTo>
                  <a:pt x="7721600" y="4876791"/>
                </a:lnTo>
                <a:cubicBezTo>
                  <a:pt x="7721600" y="4932908"/>
                  <a:pt x="7676108" y="4978400"/>
                  <a:pt x="7619991" y="4978400"/>
                </a:cubicBezTo>
                <a:lnTo>
                  <a:pt x="101609" y="4978400"/>
                </a:lnTo>
                <a:cubicBezTo>
                  <a:pt x="45492" y="4978400"/>
                  <a:pt x="0" y="4932908"/>
                  <a:pt x="0" y="4876791"/>
                </a:cubicBezTo>
                <a:lnTo>
                  <a:pt x="0" y="101609"/>
                </a:lnTo>
                <a:cubicBezTo>
                  <a:pt x="0" y="45492"/>
                  <a:pt x="45492" y="0"/>
                  <a:pt x="101609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457200" y="1828800"/>
            <a:ext cx="7823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 Actions Workflow</a:t>
            </a:r>
            <a:endParaRPr lang="en-US" sz="1600" dirty="0"/>
          </a:p>
        </p:txBody>
      </p:sp>
      <p:pic>
        <p:nvPicPr>
          <p:cNvPr id="16" name="Image 0" descr="https://kimi-web-img.moonshot.cn/img/img-blog.csdnimg.cn/747e8313d59d8f0980d62af4be2bed4d53cb32a1.png">    </p:cNvPr>
          <p:cNvPicPr>
            <a:picLocks noChangeAspect="1"/>
          </p:cNvPicPr>
          <p:nvPr/>
        </p:nvPicPr>
        <p:blipFill>
          <a:blip r:embed="rId1"/>
          <a:srcRect l="0" r="0" t="27717" b="27717"/>
          <a:stretch/>
        </p:blipFill>
        <p:spPr>
          <a:xfrm>
            <a:off x="457200" y="2286000"/>
            <a:ext cx="7315200" cy="3759200"/>
          </a:xfrm>
          <a:prstGeom prst="roundRect">
            <a:avLst>
              <a:gd name="adj" fmla="val 2027"/>
            </a:avLst>
          </a:prstGeom>
        </p:spPr>
      </p:pic>
      <p:sp>
        <p:nvSpPr>
          <p:cNvPr id="17" name="Text 14"/>
          <p:cNvSpPr/>
          <p:nvPr/>
        </p:nvSpPr>
        <p:spPr>
          <a:xfrm>
            <a:off x="457200" y="6146800"/>
            <a:ext cx="7823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testing, linting, and security scanning on every push.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178800" y="1625600"/>
            <a:ext cx="3759200" cy="2387600"/>
          </a:xfrm>
          <a:custGeom>
            <a:avLst/>
            <a:gdLst/>
            <a:ahLst/>
            <a:cxnLst/>
            <a:rect l="l" t="t" r="r" b="b"/>
            <a:pathLst>
              <a:path w="3759200" h="2387600">
                <a:moveTo>
                  <a:pt x="101592" y="0"/>
                </a:moveTo>
                <a:lnTo>
                  <a:pt x="3657608" y="0"/>
                </a:lnTo>
                <a:cubicBezTo>
                  <a:pt x="3713716" y="0"/>
                  <a:pt x="3759200" y="45484"/>
                  <a:pt x="3759200" y="101592"/>
                </a:cubicBezTo>
                <a:lnTo>
                  <a:pt x="3759200" y="2286008"/>
                </a:lnTo>
                <a:cubicBezTo>
                  <a:pt x="3759200" y="2342116"/>
                  <a:pt x="3713716" y="2387600"/>
                  <a:pt x="3657608" y="2387600"/>
                </a:cubicBezTo>
                <a:lnTo>
                  <a:pt x="101592" y="2387600"/>
                </a:lnTo>
                <a:cubicBezTo>
                  <a:pt x="45484" y="2387600"/>
                  <a:pt x="0" y="2342116"/>
                  <a:pt x="0" y="2286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9753600" y="2184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609600"/>
                </a:moveTo>
                <a:cubicBezTo>
                  <a:pt x="473024" y="609600"/>
                  <a:pt x="609600" y="473024"/>
                  <a:pt x="609600" y="304800"/>
                </a:cubicBezTo>
                <a:cubicBezTo>
                  <a:pt x="609600" y="136576"/>
                  <a:pt x="473024" y="0"/>
                  <a:pt x="304800" y="0"/>
                </a:cubicBezTo>
                <a:cubicBezTo>
                  <a:pt x="136576" y="0"/>
                  <a:pt x="0" y="136576"/>
                  <a:pt x="0" y="304800"/>
                </a:cubicBezTo>
                <a:cubicBezTo>
                  <a:pt x="0" y="473024"/>
                  <a:pt x="136576" y="609600"/>
                  <a:pt x="304800" y="609600"/>
                </a:cubicBezTo>
                <a:close/>
                <a:moveTo>
                  <a:pt x="405289" y="253246"/>
                </a:moveTo>
                <a:lnTo>
                  <a:pt x="310039" y="405646"/>
                </a:lnTo>
                <a:cubicBezTo>
                  <a:pt x="305038" y="413623"/>
                  <a:pt x="296466" y="418624"/>
                  <a:pt x="287060" y="419100"/>
                </a:cubicBezTo>
                <a:cubicBezTo>
                  <a:pt x="277654" y="419576"/>
                  <a:pt x="268605" y="415290"/>
                  <a:pt x="263009" y="407670"/>
                </a:cubicBezTo>
                <a:lnTo>
                  <a:pt x="205859" y="331470"/>
                </a:lnTo>
                <a:cubicBezTo>
                  <a:pt x="196334" y="318849"/>
                  <a:pt x="198953" y="300990"/>
                  <a:pt x="211574" y="291465"/>
                </a:cubicBezTo>
                <a:cubicBezTo>
                  <a:pt x="224195" y="281940"/>
                  <a:pt x="242054" y="284559"/>
                  <a:pt x="251579" y="297180"/>
                </a:cubicBezTo>
                <a:lnTo>
                  <a:pt x="283726" y="340043"/>
                </a:lnTo>
                <a:lnTo>
                  <a:pt x="356830" y="223004"/>
                </a:lnTo>
                <a:cubicBezTo>
                  <a:pt x="365165" y="209669"/>
                  <a:pt x="382786" y="205502"/>
                  <a:pt x="396240" y="213955"/>
                </a:cubicBezTo>
                <a:cubicBezTo>
                  <a:pt x="409694" y="222409"/>
                  <a:pt x="413742" y="239911"/>
                  <a:pt x="405289" y="253365"/>
                </a:cubicBez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0" name="Text 17"/>
          <p:cNvSpPr/>
          <p:nvPr/>
        </p:nvSpPr>
        <p:spPr>
          <a:xfrm>
            <a:off x="8658423" y="2895600"/>
            <a:ext cx="279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Unit &amp; Integration Tests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9142016" y="3200400"/>
            <a:ext cx="1828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 Pass Rate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8178800" y="4216400"/>
            <a:ext cx="3759200" cy="2387600"/>
          </a:xfrm>
          <a:custGeom>
            <a:avLst/>
            <a:gdLst/>
            <a:ahLst/>
            <a:cxnLst/>
            <a:rect l="l" t="t" r="r" b="b"/>
            <a:pathLst>
              <a:path w="3759200" h="2387600">
                <a:moveTo>
                  <a:pt x="101592" y="0"/>
                </a:moveTo>
                <a:lnTo>
                  <a:pt x="3657608" y="0"/>
                </a:lnTo>
                <a:cubicBezTo>
                  <a:pt x="3713716" y="0"/>
                  <a:pt x="3759200" y="45484"/>
                  <a:pt x="3759200" y="101592"/>
                </a:cubicBezTo>
                <a:lnTo>
                  <a:pt x="3759200" y="2286008"/>
                </a:lnTo>
                <a:cubicBezTo>
                  <a:pt x="3759200" y="2342116"/>
                  <a:pt x="3713716" y="2387600"/>
                  <a:pt x="3657608" y="2387600"/>
                </a:cubicBezTo>
                <a:lnTo>
                  <a:pt x="101592" y="2387600"/>
                </a:lnTo>
                <a:cubicBezTo>
                  <a:pt x="45484" y="2387600"/>
                  <a:pt x="0" y="2342116"/>
                  <a:pt x="0" y="2286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23" name="Shape 20"/>
          <p:cNvSpPr/>
          <p:nvPr/>
        </p:nvSpPr>
        <p:spPr>
          <a:xfrm>
            <a:off x="9753600" y="4775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cubicBezTo>
                  <a:pt x="310277" y="0"/>
                  <a:pt x="315754" y="1191"/>
                  <a:pt x="320754" y="3453"/>
                </a:cubicBezTo>
                <a:lnTo>
                  <a:pt x="545068" y="98584"/>
                </a:lnTo>
                <a:cubicBezTo>
                  <a:pt x="571262" y="109657"/>
                  <a:pt x="590788" y="135493"/>
                  <a:pt x="590669" y="166688"/>
                </a:cubicBezTo>
                <a:cubicBezTo>
                  <a:pt x="590074" y="284797"/>
                  <a:pt x="541496" y="500896"/>
                  <a:pt x="336352" y="599123"/>
                </a:cubicBezTo>
                <a:cubicBezTo>
                  <a:pt x="316468" y="608647"/>
                  <a:pt x="293370" y="608647"/>
                  <a:pt x="273487" y="599123"/>
                </a:cubicBezTo>
                <a:cubicBezTo>
                  <a:pt x="68223" y="500896"/>
                  <a:pt x="19764" y="284797"/>
                  <a:pt x="19169" y="166688"/>
                </a:cubicBezTo>
                <a:cubicBezTo>
                  <a:pt x="19050" y="135493"/>
                  <a:pt x="38576" y="109657"/>
                  <a:pt x="64770" y="98584"/>
                </a:cubicBezTo>
                <a:lnTo>
                  <a:pt x="288965" y="3453"/>
                </a:lnTo>
                <a:cubicBezTo>
                  <a:pt x="293965" y="1191"/>
                  <a:pt x="299323" y="0"/>
                  <a:pt x="304800" y="0"/>
                </a:cubicBezTo>
                <a:close/>
                <a:moveTo>
                  <a:pt x="304800" y="79534"/>
                </a:moveTo>
                <a:lnTo>
                  <a:pt x="304800" y="529709"/>
                </a:lnTo>
                <a:cubicBezTo>
                  <a:pt x="469106" y="450175"/>
                  <a:pt x="513278" y="273963"/>
                  <a:pt x="514350" y="168473"/>
                </a:cubicBezTo>
                <a:lnTo>
                  <a:pt x="304800" y="79653"/>
                </a:lnTo>
                <a:lnTo>
                  <a:pt x="304800" y="79653"/>
                </a:lnTo>
                <a:close/>
              </a:path>
            </a:pathLst>
          </a:custGeom>
          <a:solidFill>
            <a:srgbClr val="A8BBEA"/>
          </a:solidFill>
          <a:ln/>
        </p:spPr>
      </p:sp>
      <p:sp>
        <p:nvSpPr>
          <p:cNvPr id="24" name="Text 21"/>
          <p:cNvSpPr/>
          <p:nvPr/>
        </p:nvSpPr>
        <p:spPr>
          <a:xfrm>
            <a:off x="9036645" y="5486400"/>
            <a:ext cx="2044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Security Linting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043392" y="5791200"/>
            <a:ext cx="203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 Vulnerabilities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4000" y="2540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Live Demo Snapshot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54000" y="9652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2-minute Loom walkthrough verifying every critical function.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54000" y="1625600"/>
            <a:ext cx="7721600" cy="4978400"/>
          </a:xfrm>
          <a:custGeom>
            <a:avLst/>
            <a:gdLst/>
            <a:ahLst/>
            <a:cxnLst/>
            <a:rect l="l" t="t" r="r" b="b"/>
            <a:pathLst>
              <a:path w="7721600" h="4978400">
                <a:moveTo>
                  <a:pt x="101609" y="0"/>
                </a:moveTo>
                <a:lnTo>
                  <a:pt x="7619991" y="0"/>
                </a:lnTo>
                <a:cubicBezTo>
                  <a:pt x="7676108" y="0"/>
                  <a:pt x="7721600" y="45492"/>
                  <a:pt x="7721600" y="101609"/>
                </a:cubicBezTo>
                <a:lnTo>
                  <a:pt x="7721600" y="4876791"/>
                </a:lnTo>
                <a:cubicBezTo>
                  <a:pt x="7721600" y="4932908"/>
                  <a:pt x="7676108" y="4978400"/>
                  <a:pt x="7619991" y="4978400"/>
                </a:cubicBezTo>
                <a:lnTo>
                  <a:pt x="101609" y="4978400"/>
                </a:lnTo>
                <a:cubicBezTo>
                  <a:pt x="45492" y="4978400"/>
                  <a:pt x="0" y="4932908"/>
                  <a:pt x="0" y="4876791"/>
                </a:cubicBezTo>
                <a:lnTo>
                  <a:pt x="0" y="101609"/>
                </a:lnTo>
                <a:cubicBezTo>
                  <a:pt x="0" y="45492"/>
                  <a:pt x="45492" y="0"/>
                  <a:pt x="101609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457200" y="1828800"/>
            <a:ext cx="7823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Spin Up &amp; Backup</a:t>
            </a:r>
            <a:endParaRPr lang="en-US" sz="1600" dirty="0"/>
          </a:p>
        </p:txBody>
      </p:sp>
      <p:pic>
        <p:nvPicPr>
          <p:cNvPr id="16" name="Image 0" descr="https://kimi-web-img.moonshot.cn/img/howfix.net/9818cdf87d6ccf35afe09ddaa23344817c731876.jpg">    </p:cNvPr>
          <p:cNvPicPr>
            <a:picLocks noChangeAspect="1"/>
          </p:cNvPicPr>
          <p:nvPr/>
        </p:nvPicPr>
        <p:blipFill>
          <a:blip r:embed="rId1"/>
          <a:srcRect l="0" r="0" t="15741" b="15741"/>
          <a:stretch/>
        </p:blipFill>
        <p:spPr>
          <a:xfrm>
            <a:off x="457200" y="2286000"/>
            <a:ext cx="7315200" cy="3759200"/>
          </a:xfrm>
          <a:prstGeom prst="roundRect">
            <a:avLst>
              <a:gd name="adj" fmla="val 2027"/>
            </a:avLst>
          </a:prstGeom>
        </p:spPr>
      </p:pic>
      <p:sp>
        <p:nvSpPr>
          <p:cNvPr id="17" name="Text 14"/>
          <p:cNvSpPr/>
          <p:nvPr/>
        </p:nvSpPr>
        <p:spPr>
          <a:xfrm>
            <a:off x="457200" y="6146800"/>
            <a:ext cx="7823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Container starts cleanly, backup job executes successfully.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178800" y="1625600"/>
            <a:ext cx="3759200" cy="2387600"/>
          </a:xfrm>
          <a:custGeom>
            <a:avLst/>
            <a:gdLst/>
            <a:ahLst/>
            <a:cxnLst/>
            <a:rect l="l" t="t" r="r" b="b"/>
            <a:pathLst>
              <a:path w="3759200" h="2387600">
                <a:moveTo>
                  <a:pt x="101592" y="0"/>
                </a:moveTo>
                <a:lnTo>
                  <a:pt x="3657608" y="0"/>
                </a:lnTo>
                <a:cubicBezTo>
                  <a:pt x="3713716" y="0"/>
                  <a:pt x="3759200" y="45484"/>
                  <a:pt x="3759200" y="101592"/>
                </a:cubicBezTo>
                <a:lnTo>
                  <a:pt x="3759200" y="2286008"/>
                </a:lnTo>
                <a:cubicBezTo>
                  <a:pt x="3759200" y="2342116"/>
                  <a:pt x="3713716" y="2387600"/>
                  <a:pt x="3657608" y="2387600"/>
                </a:cubicBezTo>
                <a:lnTo>
                  <a:pt x="101592" y="2387600"/>
                </a:lnTo>
                <a:cubicBezTo>
                  <a:pt x="45484" y="2387600"/>
                  <a:pt x="0" y="2342116"/>
                  <a:pt x="0" y="2286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8382000" y="1828800"/>
            <a:ext cx="386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Restore</a:t>
            </a:r>
            <a:endParaRPr lang="en-US" sz="1600" dirty="0"/>
          </a:p>
        </p:txBody>
      </p:sp>
      <p:pic>
        <p:nvPicPr>
          <p:cNvPr id="20" name="Image 1" descr="https://kimi-web-img.moonshot.cn/img/howfix.net/9818cdf87d6ccf35afe09ddaa23344817c731876.jpg">    </p:cNvPr>
          <p:cNvPicPr>
            <a:picLocks noChangeAspect="1"/>
          </p:cNvPicPr>
          <p:nvPr/>
        </p:nvPicPr>
        <p:blipFill>
          <a:blip r:embed="rId2"/>
          <a:srcRect l="0" r="0" t="17677" b="17677"/>
          <a:stretch/>
        </p:blipFill>
        <p:spPr>
          <a:xfrm>
            <a:off x="8382000" y="2184400"/>
            <a:ext cx="3352800" cy="1625600"/>
          </a:xfrm>
          <a:prstGeom prst="roundRect">
            <a:avLst>
              <a:gd name="adj" fmla="val 4688"/>
            </a:avLst>
          </a:prstGeom>
        </p:spPr>
      </p:pic>
      <p:sp>
        <p:nvSpPr>
          <p:cNvPr id="21" name="Shape 17"/>
          <p:cNvSpPr/>
          <p:nvPr/>
        </p:nvSpPr>
        <p:spPr>
          <a:xfrm>
            <a:off x="8178800" y="4216400"/>
            <a:ext cx="3759200" cy="2387600"/>
          </a:xfrm>
          <a:custGeom>
            <a:avLst/>
            <a:gdLst/>
            <a:ahLst/>
            <a:cxnLst/>
            <a:rect l="l" t="t" r="r" b="b"/>
            <a:pathLst>
              <a:path w="3759200" h="2387600">
                <a:moveTo>
                  <a:pt x="101592" y="0"/>
                </a:moveTo>
                <a:lnTo>
                  <a:pt x="3657608" y="0"/>
                </a:lnTo>
                <a:cubicBezTo>
                  <a:pt x="3713716" y="0"/>
                  <a:pt x="3759200" y="45484"/>
                  <a:pt x="3759200" y="101592"/>
                </a:cubicBezTo>
                <a:lnTo>
                  <a:pt x="3759200" y="2286008"/>
                </a:lnTo>
                <a:cubicBezTo>
                  <a:pt x="3759200" y="2342116"/>
                  <a:pt x="3713716" y="2387600"/>
                  <a:pt x="3657608" y="2387600"/>
                </a:cubicBezTo>
                <a:lnTo>
                  <a:pt x="101592" y="2387600"/>
                </a:lnTo>
                <a:cubicBezTo>
                  <a:pt x="45484" y="2387600"/>
                  <a:pt x="0" y="2342116"/>
                  <a:pt x="0" y="2286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22" name="Text 18"/>
          <p:cNvSpPr/>
          <p:nvPr/>
        </p:nvSpPr>
        <p:spPr>
          <a:xfrm>
            <a:off x="8382000" y="4419600"/>
            <a:ext cx="386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Metrics</a:t>
            </a:r>
            <a:endParaRPr lang="en-US" sz="1600" dirty="0"/>
          </a:p>
        </p:txBody>
      </p:sp>
      <p:pic>
        <p:nvPicPr>
          <p:cNvPr id="23" name="Image 2" descr="https://kimi-web-img.moonshot.cn/img/howfix.net/9818cdf87d6ccf35afe09ddaa23344817c731876.jpg">    </p:cNvPr>
          <p:cNvPicPr>
            <a:picLocks noChangeAspect="1"/>
          </p:cNvPicPr>
          <p:nvPr/>
        </p:nvPicPr>
        <p:blipFill>
          <a:blip r:embed="rId3"/>
          <a:srcRect l="0" r="0" t="17677" b="17677"/>
          <a:stretch/>
        </p:blipFill>
        <p:spPr>
          <a:xfrm>
            <a:off x="8382000" y="4775200"/>
            <a:ext cx="3352800" cy="1625600"/>
          </a:xfrm>
          <a:prstGeom prst="roundRect">
            <a:avLst>
              <a:gd name="adj" fmla="val 4688"/>
            </a:avLst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445" y="1882140"/>
            <a:ext cx="12161520" cy="3093720"/>
          </a:xfrm>
          <a:prstGeom prst="rect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4445" y="1882140"/>
            <a:ext cx="12161520" cy="3093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kimi-img.moonshot.cn/pub/slides/slides_tmpl/image/25-08-27-20:04:04-d2nf8d18bjvh7rlj09o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400" y="1410335"/>
            <a:ext cx="4041775" cy="40417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65835" y="1959610"/>
            <a:ext cx="4088765" cy="13220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65835" y="3345815"/>
            <a:ext cx="7242175" cy="706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Market &amp; Growth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221220" y="1875155"/>
            <a:ext cx="3108325" cy="3108325"/>
          </a:xfrm>
          <a:prstGeom prst="ellipse">
            <a:avLst/>
          </a:prstGeom>
          <a:solidFill>
            <a:srgbClr val="000000">
              <a:alpha val="25882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7221220" y="1875155"/>
            <a:ext cx="3108325" cy="31083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5400000">
            <a:off x="467360" y="410210"/>
            <a:ext cx="330200" cy="330200"/>
          </a:xfrm>
          <a:prstGeom prst="triangle">
            <a:avLst/>
          </a:prstGeom>
          <a:solidFill>
            <a:srgbClr val="535560"/>
          </a:solidFill>
          <a:ln/>
        </p:spPr>
      </p:sp>
      <p:sp>
        <p:nvSpPr>
          <p:cNvPr id="9" name="Text 7"/>
          <p:cNvSpPr/>
          <p:nvPr/>
        </p:nvSpPr>
        <p:spPr>
          <a:xfrm rot="5400000">
            <a:off x="467360" y="410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5400000">
            <a:off x="594360" y="537210"/>
            <a:ext cx="330200" cy="330200"/>
          </a:xfrm>
          <a:prstGeom prst="triangl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 rot="5400000">
            <a:off x="594360" y="537210"/>
            <a:ext cx="330200" cy="330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4000" y="254000"/>
            <a:ext cx="5943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Worth Solving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54000" y="965200"/>
            <a:ext cx="5435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8C9D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critical gap exists between data risk and viable solutions.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54000" y="1981200"/>
            <a:ext cx="5435600" cy="1270000"/>
          </a:xfrm>
          <a:custGeom>
            <a:avLst/>
            <a:gdLst/>
            <a:ahLst/>
            <a:cxnLst/>
            <a:rect l="l" t="t" r="r" b="b"/>
            <a:pathLst>
              <a:path w="5435600" h="1270000">
                <a:moveTo>
                  <a:pt x="101600" y="0"/>
                </a:moveTo>
                <a:lnTo>
                  <a:pt x="5334000" y="0"/>
                </a:lnTo>
                <a:cubicBezTo>
                  <a:pt x="5390075" y="0"/>
                  <a:pt x="5435600" y="45525"/>
                  <a:pt x="5435600" y="101600"/>
                </a:cubicBezTo>
                <a:lnTo>
                  <a:pt x="5435600" y="1168400"/>
                </a:lnTo>
                <a:cubicBezTo>
                  <a:pt x="5435600" y="1224475"/>
                  <a:pt x="5390075" y="1270000"/>
                  <a:pt x="53340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457200" y="2184400"/>
            <a:ext cx="5537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Enterprise Fear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57200" y="2540000"/>
            <a:ext cx="5029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Crippling anxiety over data loss, downtime, and compliance failure.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254000" y="3454400"/>
            <a:ext cx="5435600" cy="1270000"/>
          </a:xfrm>
          <a:custGeom>
            <a:avLst/>
            <a:gdLst/>
            <a:ahLst/>
            <a:cxnLst/>
            <a:rect l="l" t="t" r="r" b="b"/>
            <a:pathLst>
              <a:path w="5435600" h="1270000">
                <a:moveTo>
                  <a:pt x="101600" y="0"/>
                </a:moveTo>
                <a:lnTo>
                  <a:pt x="5334000" y="0"/>
                </a:lnTo>
                <a:cubicBezTo>
                  <a:pt x="5390075" y="0"/>
                  <a:pt x="5435600" y="45525"/>
                  <a:pt x="5435600" y="101600"/>
                </a:cubicBezTo>
                <a:lnTo>
                  <a:pt x="5435600" y="1168400"/>
                </a:lnTo>
                <a:cubicBezTo>
                  <a:pt x="5435600" y="1224475"/>
                  <a:pt x="5390075" y="1270000"/>
                  <a:pt x="53340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A6C8C">
              <a:alpha val="5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457200" y="3657600"/>
            <a:ext cx="5537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A8BB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Builder's Burden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57200" y="4013200"/>
            <a:ext cx="5029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daunting 6-12 month DIY timeline with a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$75K-$100K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development cost.</a:t>
            </a:r>
            <a:endParaRPr lang="en-US" sz="1600" dirty="0"/>
          </a:p>
        </p:txBody>
      </p:sp>
      <p:pic>
        <p:nvPicPr>
          <p:cNvPr id="20" name="Image 0" descr="https://kimi-web-img.moonshot.cn/img/s.secrss.com/0b13ea0876b9cbfbbd9227061d990d0ebf283c32.jpg">    </p:cNvPr>
          <p:cNvPicPr>
            <a:picLocks noChangeAspect="1"/>
          </p:cNvPicPr>
          <p:nvPr/>
        </p:nvPicPr>
        <p:blipFill>
          <a:blip r:embed="rId1"/>
          <a:srcRect l="15472" r="15472" t="0" b="0"/>
          <a:stretch/>
        </p:blipFill>
        <p:spPr>
          <a:xfrm>
            <a:off x="6096000" y="1047750"/>
            <a:ext cx="5842000" cy="4762500"/>
          </a:xfrm>
          <a:prstGeom prst="roundRect">
            <a:avLst>
              <a:gd name="adj" fmla="val 3200"/>
            </a:avLst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FFFFFF"/>
      </a:accent1>
      <a:accent2>
        <a:srgbClr val="C8C9C8"/>
      </a:accent2>
      <a:accent3>
        <a:srgbClr val="535560"/>
      </a:accent3>
      <a:accent4>
        <a:srgbClr val="FFCE06"/>
      </a:accent4>
      <a:accent5>
        <a:srgbClr val="65A7E4"/>
      </a:accent5>
      <a:accent6>
        <a:srgbClr val="00000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BackupIQ Acquisition Proof Kit</dc:title>
  <dc:subject>BackupIQ Acquisition Proof Kit</dc:subject>
  <dc:creator>Kimi</dc:creator>
  <cp:lastModifiedBy>Kimi</cp:lastModifiedBy>
  <cp:revision>1</cp:revision>
  <dcterms:created xsi:type="dcterms:W3CDTF">2025-09-27T02:29:29Z</dcterms:created>
  <dcterms:modified xsi:type="dcterms:W3CDTF">2025-09-27T02:29:29Z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{"Label":"BackupIQ Acquisition Proof Kit","ContentProducer":"001191110108MACG2KBH8F10000","ProduceID":"d3bk5qumu6s6pfkbk5eg","ReservedCode1":"","ContentPropagator":"001191110108MACG2KBH8F20000","PropagateID":"d3bk5qumu6s6pfkbk5eg","ReservedCode2":""}</vt:lpwstr>
  </property>
</Properties>
</file>